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7" r:id="rId9"/>
    <p:sldId id="268" r:id="rId10"/>
    <p:sldId id="270" r:id="rId11"/>
    <p:sldId id="271" r:id="rId12"/>
    <p:sldId id="266" r:id="rId13"/>
    <p:sldId id="273" r:id="rId14"/>
    <p:sldId id="274" r:id="rId15"/>
    <p:sldId id="269" r:id="rId16"/>
    <p:sldId id="272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000"/>
    <a:srgbClr val="920000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9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55986-8EFC-4DC4-A305-33651586A910}" type="datetimeFigureOut">
              <a:rPr lang="en-IN" smtClean="0"/>
              <a:t>26-02-2022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08E05-3B68-47B1-929B-8C8E398D51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324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5DD1F9-0AD3-4CB0-AE10-D6C037249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4A7710-0E5B-49F9-B781-640360A41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EB4AF0-325E-466B-9D7E-B5521F843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7F71-80A5-40D8-B3DC-6C202E204974}" type="datetimeFigureOut">
              <a:rPr lang="en-IN" smtClean="0"/>
              <a:t>26-02-2022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E56894-EE0E-4A87-B563-768E1EA2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7664B4-3151-4EB8-886D-1A89F974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0C61-CE06-4388-A530-3D63273FC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751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5D59B-06B9-48CF-8818-A180CFB9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29C8905-0C15-4863-82CF-AE126251D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3D4BF6-5803-487D-BB66-C5089123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7F71-80A5-40D8-B3DC-6C202E204974}" type="datetimeFigureOut">
              <a:rPr lang="en-IN" smtClean="0"/>
              <a:t>26-02-2022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C12879-A125-46C9-AE74-FECD2A6C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FD23A3-33AE-433F-922A-67AD4914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0C61-CE06-4388-A530-3D63273FC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743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E8C746-2E35-4CE5-BD89-AD40C3799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BC201A-AD46-4467-B10A-895BDD158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9494CE-CC5C-4678-8D7A-5F42CBCB9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7F71-80A5-40D8-B3DC-6C202E204974}" type="datetimeFigureOut">
              <a:rPr lang="en-IN" smtClean="0"/>
              <a:t>26-02-2022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995E88-F952-4B31-9F01-1027FFA0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CBF3D2-AB49-4119-AB30-256B0278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0C61-CE06-4388-A530-3D63273FC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370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23C67F-4C2D-4199-A65A-5B76C600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7370FC-DCEC-4F99-B8E0-6880AEC39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CD6981-D83E-458D-A7F8-870C7D75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7F71-80A5-40D8-B3DC-6C202E204974}" type="datetimeFigureOut">
              <a:rPr lang="en-IN" smtClean="0"/>
              <a:t>26-02-2022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BEA977-B009-4563-93EC-EF068906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C4546-594D-4EBF-93EC-14B33E7D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0C61-CE06-4388-A530-3D63273FC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732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5E3F9-3514-49E8-B67F-FB1026C4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39421E-6FFD-42BA-B56B-EF54F6487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7C6312-BD3A-4475-A37F-53142098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7F71-80A5-40D8-B3DC-6C202E204974}" type="datetimeFigureOut">
              <a:rPr lang="en-IN" smtClean="0"/>
              <a:t>26-02-2022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55EE87-94C4-457B-91D4-47A3A1E4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CDC34B-2F50-4084-B05D-66BD50D2B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0C61-CE06-4388-A530-3D63273FC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934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C464F9-52B9-44BA-B9DA-E839CD87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B353FA-6813-48D5-9313-BB76D1E3A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F09BA0-5FB3-4154-BD31-208E88B0B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215139-F528-4C64-8B05-A58B8C97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7F71-80A5-40D8-B3DC-6C202E204974}" type="datetimeFigureOut">
              <a:rPr lang="en-IN" smtClean="0"/>
              <a:t>26-02-2022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135D2F-5B66-4795-A9B5-38D48E2A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61FFB4-CF25-40F7-9D7A-D2D7B616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0C61-CE06-4388-A530-3D63273FC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869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5F99F7-A60D-4954-87B2-C497E886F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DB5D6D-5C06-423E-B0FF-598A5989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DFDF2C-7FE1-4712-A838-65B39EC50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F529EF-012A-46F7-A193-4A03E008F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B7FC2E7-3C65-4CB8-9467-28A1E6F65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F004FB-1B8E-4CC5-A7D6-5C7713DB2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7F71-80A5-40D8-B3DC-6C202E204974}" type="datetimeFigureOut">
              <a:rPr lang="en-IN" smtClean="0"/>
              <a:t>26-02-2022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C1C6127-D83A-4F27-8B16-1314A59C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0C97871-CE65-48CC-8C41-48F7C85F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0C61-CE06-4388-A530-3D63273FC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301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2E089-E915-4B34-AE4F-F9B901EF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BB5855-C5B0-4039-97A7-7E0C99D3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7F71-80A5-40D8-B3DC-6C202E204974}" type="datetimeFigureOut">
              <a:rPr lang="en-IN" smtClean="0"/>
              <a:t>26-02-2022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341CAE-1309-4678-8F15-6C0BDD88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CF634D-9FC7-4D07-AAAE-48838193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0C61-CE06-4388-A530-3D63273FC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158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DA7515A-1C68-4B01-879D-936E93E9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7F71-80A5-40D8-B3DC-6C202E204974}" type="datetimeFigureOut">
              <a:rPr lang="en-IN" smtClean="0"/>
              <a:t>26-02-2022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8E1544-2DF4-4354-91DB-857717EA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ACBFC7-9F1E-4ADF-A621-A21670F8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0C61-CE06-4388-A530-3D63273FC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156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C2061-F8A3-443D-8652-421D7143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A05F3D-4328-4251-AB00-01184892F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438DDB-5E23-44BA-9192-D42737D98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819E31-4990-40F7-8A23-550E22D4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7F71-80A5-40D8-B3DC-6C202E204974}" type="datetimeFigureOut">
              <a:rPr lang="en-IN" smtClean="0"/>
              <a:t>26-02-2022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16560E-539F-4439-96CB-FD4514F2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C1A832-65A8-4C2F-A838-48A4B033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0C61-CE06-4388-A530-3D63273FC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84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AB4B7-7639-4740-B99E-A8092DD7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3204869-32ED-4A6E-A6F8-C8407B7DB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96AFA4-8DAB-4CED-9E45-387597875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9882EA-6C81-424B-B752-1764706F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7F71-80A5-40D8-B3DC-6C202E204974}" type="datetimeFigureOut">
              <a:rPr lang="en-IN" smtClean="0"/>
              <a:t>26-02-2022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85AD17-FF19-4863-AE87-14B5CB77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69960E-3BF6-4C35-BD4E-1F82B6BC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0C61-CE06-4388-A530-3D63273FC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327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0FDD67-220E-4FF2-95FA-DDB1B1B85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301067-5450-44E4-8C09-22E589EFD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D75B00-DBB3-4488-BF66-AFF87253E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7F71-80A5-40D8-B3DC-6C202E204974}" type="datetimeFigureOut">
              <a:rPr lang="en-IN" smtClean="0"/>
              <a:t>26-02-2022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3559AB-6B24-423D-8265-8C5A56E35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9B09A2-941B-4531-AFFF-B17F1E2C4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00C61-CE06-4388-A530-3D63273FC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438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4.sv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4.sv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450C3CF-FBE9-4585-AF68-E0FD1133D3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black">
                <a:tint val="45000"/>
                <a:satMod val="400000"/>
              </a:prst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" y="-5811"/>
            <a:ext cx="10575238" cy="6883840"/>
          </a:xfrm>
          <a:prstGeom prst="rect">
            <a:avLst/>
          </a:prstGeom>
        </p:spPr>
      </p:pic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12945D2-B4D2-459A-BBB2-C2E6CDCA7C58}"/>
              </a:ext>
            </a:extLst>
          </p:cNvPr>
          <p:cNvSpPr/>
          <p:nvPr/>
        </p:nvSpPr>
        <p:spPr>
          <a:xfrm>
            <a:off x="0" y="7109"/>
            <a:ext cx="9157252" cy="6858000"/>
          </a:xfrm>
          <a:prstGeom prst="homePlate">
            <a:avLst/>
          </a:prstGeom>
          <a:solidFill>
            <a:srgbClr val="92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C2E0F4DA-9EBA-4D20-AED3-89A6B69D36C5}"/>
              </a:ext>
            </a:extLst>
          </p:cNvPr>
          <p:cNvSpPr/>
          <p:nvPr/>
        </p:nvSpPr>
        <p:spPr>
          <a:xfrm flipH="1">
            <a:off x="-1" y="6445"/>
            <a:ext cx="10126132" cy="6858000"/>
          </a:xfrm>
          <a:prstGeom prst="homePlat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7A86ABF4-D76D-4659-80DA-A4462E9B3716}"/>
              </a:ext>
            </a:extLst>
          </p:cNvPr>
          <p:cNvSpPr/>
          <p:nvPr/>
        </p:nvSpPr>
        <p:spPr>
          <a:xfrm flipH="1">
            <a:off x="5208103" y="-7139"/>
            <a:ext cx="6586330" cy="6865139"/>
          </a:xfrm>
          <a:prstGeom prst="homePlate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xmlns="" id="{F3034590-3BC4-41FD-86E2-F81D9A10D228}"/>
              </a:ext>
            </a:extLst>
          </p:cNvPr>
          <p:cNvSpPr/>
          <p:nvPr/>
        </p:nvSpPr>
        <p:spPr>
          <a:xfrm flipH="1">
            <a:off x="5340625" y="-19033"/>
            <a:ext cx="6586329" cy="6897062"/>
          </a:xfrm>
          <a:prstGeom prst="homePlate">
            <a:avLst>
              <a:gd name="adj" fmla="val 652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557BB552-6D65-4155-88FD-C5751ABEF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63910" y="2504661"/>
            <a:ext cx="3920315" cy="1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Pentagon 4">
            <a:extLst>
              <a:ext uri="{FF2B5EF4-FFF2-40B4-BE49-F238E27FC236}">
                <a16:creationId xmlns:a16="http://schemas.microsoft.com/office/drawing/2014/main" xmlns="" id="{BB24BF3E-2D5F-471A-A8DA-25F4165E774D}"/>
              </a:ext>
            </a:extLst>
          </p:cNvPr>
          <p:cNvSpPr/>
          <p:nvPr/>
        </p:nvSpPr>
        <p:spPr>
          <a:xfrm flipH="1">
            <a:off x="7454489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Arrow: Pentagon 4">
            <a:extLst>
              <a:ext uri="{FF2B5EF4-FFF2-40B4-BE49-F238E27FC236}">
                <a16:creationId xmlns:a16="http://schemas.microsoft.com/office/drawing/2014/main" xmlns="" id="{83DA440D-AC35-4EAE-8FFF-4B1DA4360E5A}"/>
              </a:ext>
            </a:extLst>
          </p:cNvPr>
          <p:cNvSpPr/>
          <p:nvPr/>
        </p:nvSpPr>
        <p:spPr>
          <a:xfrm flipH="1">
            <a:off x="7887782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4DA2C409-038B-450C-8F65-B94B1C8D62EF}"/>
              </a:ext>
            </a:extLst>
          </p:cNvPr>
          <p:cNvSpPr/>
          <p:nvPr/>
        </p:nvSpPr>
        <p:spPr>
          <a:xfrm>
            <a:off x="0" y="0"/>
            <a:ext cx="5650634" cy="6852412"/>
          </a:xfrm>
          <a:custGeom>
            <a:avLst/>
            <a:gdLst>
              <a:gd name="connsiteX0" fmla="*/ 0 w 5764934"/>
              <a:gd name="connsiteY0" fmla="*/ 0 h 6839712"/>
              <a:gd name="connsiteX1" fmla="*/ 2882467 w 5764934"/>
              <a:gd name="connsiteY1" fmla="*/ 0 h 6839712"/>
              <a:gd name="connsiteX2" fmla="*/ 5764934 w 5764934"/>
              <a:gd name="connsiteY2" fmla="*/ 3419856 h 6839712"/>
              <a:gd name="connsiteX3" fmla="*/ 2882467 w 5764934"/>
              <a:gd name="connsiteY3" fmla="*/ 6839712 h 6839712"/>
              <a:gd name="connsiteX4" fmla="*/ 0 w 5764934"/>
              <a:gd name="connsiteY4" fmla="*/ 6839712 h 6839712"/>
              <a:gd name="connsiteX5" fmla="*/ 0 w 5764934"/>
              <a:gd name="connsiteY5" fmla="*/ 0 h 6839712"/>
              <a:gd name="connsiteX0" fmla="*/ 0 w 5726834"/>
              <a:gd name="connsiteY0" fmla="*/ 0 h 6839712"/>
              <a:gd name="connsiteX1" fmla="*/ 2882467 w 5726834"/>
              <a:gd name="connsiteY1" fmla="*/ 0 h 6839712"/>
              <a:gd name="connsiteX2" fmla="*/ 5726834 w 5726834"/>
              <a:gd name="connsiteY2" fmla="*/ 3546856 h 6839712"/>
              <a:gd name="connsiteX3" fmla="*/ 2882467 w 5726834"/>
              <a:gd name="connsiteY3" fmla="*/ 6839712 h 6839712"/>
              <a:gd name="connsiteX4" fmla="*/ 0 w 5726834"/>
              <a:gd name="connsiteY4" fmla="*/ 6839712 h 6839712"/>
              <a:gd name="connsiteX5" fmla="*/ 0 w 5726834"/>
              <a:gd name="connsiteY5" fmla="*/ 0 h 6839712"/>
              <a:gd name="connsiteX0" fmla="*/ 0 w 5650634"/>
              <a:gd name="connsiteY0" fmla="*/ 0 h 6839712"/>
              <a:gd name="connsiteX1" fmla="*/ 2882467 w 5650634"/>
              <a:gd name="connsiteY1" fmla="*/ 0 h 6839712"/>
              <a:gd name="connsiteX2" fmla="*/ 5650634 w 5650634"/>
              <a:gd name="connsiteY2" fmla="*/ 3572256 h 6839712"/>
              <a:gd name="connsiteX3" fmla="*/ 2882467 w 5650634"/>
              <a:gd name="connsiteY3" fmla="*/ 6839712 h 6839712"/>
              <a:gd name="connsiteX4" fmla="*/ 0 w 5650634"/>
              <a:gd name="connsiteY4" fmla="*/ 6839712 h 6839712"/>
              <a:gd name="connsiteX5" fmla="*/ 0 w 5650634"/>
              <a:gd name="connsiteY5" fmla="*/ 0 h 6839712"/>
              <a:gd name="connsiteX0" fmla="*/ 0 w 5650634"/>
              <a:gd name="connsiteY0" fmla="*/ 0 h 6839712"/>
              <a:gd name="connsiteX1" fmla="*/ 3326967 w 5650634"/>
              <a:gd name="connsiteY1" fmla="*/ 0 h 6839712"/>
              <a:gd name="connsiteX2" fmla="*/ 5650634 w 5650634"/>
              <a:gd name="connsiteY2" fmla="*/ 3572256 h 6839712"/>
              <a:gd name="connsiteX3" fmla="*/ 2882467 w 5650634"/>
              <a:gd name="connsiteY3" fmla="*/ 6839712 h 6839712"/>
              <a:gd name="connsiteX4" fmla="*/ 0 w 5650634"/>
              <a:gd name="connsiteY4" fmla="*/ 6839712 h 6839712"/>
              <a:gd name="connsiteX5" fmla="*/ 0 w 5650634"/>
              <a:gd name="connsiteY5" fmla="*/ 0 h 6839712"/>
              <a:gd name="connsiteX0" fmla="*/ 0 w 5650634"/>
              <a:gd name="connsiteY0" fmla="*/ 0 h 6852412"/>
              <a:gd name="connsiteX1" fmla="*/ 3326967 w 5650634"/>
              <a:gd name="connsiteY1" fmla="*/ 0 h 6852412"/>
              <a:gd name="connsiteX2" fmla="*/ 5650634 w 5650634"/>
              <a:gd name="connsiteY2" fmla="*/ 3572256 h 6852412"/>
              <a:gd name="connsiteX3" fmla="*/ 3428567 w 5650634"/>
              <a:gd name="connsiteY3" fmla="*/ 6852412 h 6852412"/>
              <a:gd name="connsiteX4" fmla="*/ 0 w 5650634"/>
              <a:gd name="connsiteY4" fmla="*/ 6839712 h 6852412"/>
              <a:gd name="connsiteX5" fmla="*/ 0 w 5650634"/>
              <a:gd name="connsiteY5" fmla="*/ 0 h 68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0634" h="6852412">
                <a:moveTo>
                  <a:pt x="0" y="0"/>
                </a:moveTo>
                <a:lnTo>
                  <a:pt x="3326967" y="0"/>
                </a:lnTo>
                <a:lnTo>
                  <a:pt x="5650634" y="3572256"/>
                </a:lnTo>
                <a:lnTo>
                  <a:pt x="3428567" y="6852412"/>
                </a:lnTo>
                <a:lnTo>
                  <a:pt x="0" y="683971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53F3-8F2C-4A63-8E79-595923885561}"/>
              </a:ext>
            </a:extLst>
          </p:cNvPr>
          <p:cNvSpPr/>
          <p:nvPr/>
        </p:nvSpPr>
        <p:spPr>
          <a:xfrm>
            <a:off x="7235806" y="1972340"/>
            <a:ext cx="4956194" cy="3149053"/>
          </a:xfrm>
          <a:prstGeom prst="rect">
            <a:avLst/>
          </a:prstGeom>
          <a:solidFill>
            <a:srgbClr val="C0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Arrow: Pentagon 4">
            <a:extLst>
              <a:ext uri="{FF2B5EF4-FFF2-40B4-BE49-F238E27FC236}">
                <a16:creationId xmlns:a16="http://schemas.microsoft.com/office/drawing/2014/main" xmlns="" id="{846857C9-713C-4A7B-B062-281686BA8FF3}"/>
              </a:ext>
            </a:extLst>
          </p:cNvPr>
          <p:cNvSpPr/>
          <p:nvPr/>
        </p:nvSpPr>
        <p:spPr>
          <a:xfrm>
            <a:off x="6503" y="1972340"/>
            <a:ext cx="11953849" cy="3149053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04C49832-3120-47C3-8750-47B3E0E05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14438" y="452745"/>
            <a:ext cx="2073807" cy="891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36348A-976D-46D3-9E30-C17756D61ED3}"/>
              </a:ext>
            </a:extLst>
          </p:cNvPr>
          <p:cNvSpPr txBox="1"/>
          <p:nvPr/>
        </p:nvSpPr>
        <p:spPr>
          <a:xfrm>
            <a:off x="5912925" y="2304392"/>
            <a:ext cx="5156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"/>
              </a:spcBef>
              <a:buClr>
                <a:srgbClr val="6C0000"/>
              </a:buClr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Advanced CNC and VMC Turning </a:t>
            </a:r>
            <a:r>
              <a:rPr lang="en-US" sz="3000" dirty="0" err="1">
                <a:solidFill>
                  <a:schemeClr val="bg1"/>
                </a:solidFill>
                <a:latin typeface="+mj-lt"/>
              </a:rPr>
              <a:t>Centres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 with pallet changer &amp; 4th Axis</a:t>
            </a:r>
            <a:endParaRPr lang="en-IN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A1018FF4-5C76-4F70-835C-AB2D593D7786}"/>
              </a:ext>
            </a:extLst>
          </p:cNvPr>
          <p:cNvSpPr/>
          <p:nvPr/>
        </p:nvSpPr>
        <p:spPr>
          <a:xfrm>
            <a:off x="-22302" y="1972340"/>
            <a:ext cx="5595209" cy="3149053"/>
          </a:xfrm>
          <a:prstGeom prst="homePlate">
            <a:avLst>
              <a:gd name="adj" fmla="val 31755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E00CC1-AB2A-4635-810A-E09576F79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36" y="3546866"/>
            <a:ext cx="3801709" cy="34132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CF6509-DF77-4EC3-A093-97AEB22FEA92}"/>
              </a:ext>
            </a:extLst>
          </p:cNvPr>
          <p:cNvSpPr txBox="1"/>
          <p:nvPr/>
        </p:nvSpPr>
        <p:spPr>
          <a:xfrm>
            <a:off x="395619" y="376222"/>
            <a:ext cx="53869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  <a:latin typeface="Calibri Light (Headings)"/>
              </a:rPr>
              <a:t>OUR </a:t>
            </a:r>
            <a:r>
              <a:rPr lang="en-US" sz="2500" dirty="0" smtClean="0">
                <a:solidFill>
                  <a:srgbClr val="C00000"/>
                </a:solidFill>
                <a:latin typeface="Calibri Light (Headings)"/>
              </a:rPr>
              <a:t>INFRASTRUCTURE</a:t>
            </a:r>
            <a:endParaRPr lang="en-US" sz="2500" dirty="0">
              <a:solidFill>
                <a:srgbClr val="C00000"/>
              </a:solidFill>
              <a:latin typeface="Calibri Light (Headings)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xmlns="" id="{529FB476-709E-4981-B712-C244655A5D33}"/>
              </a:ext>
            </a:extLst>
          </p:cNvPr>
          <p:cNvSpPr/>
          <p:nvPr/>
        </p:nvSpPr>
        <p:spPr>
          <a:xfrm>
            <a:off x="0" y="432081"/>
            <a:ext cx="338469" cy="369886"/>
          </a:xfrm>
          <a:prstGeom prst="homePlate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58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5A0F9B91-ED2F-401F-8721-55BED9557FE7}"/>
              </a:ext>
            </a:extLst>
          </p:cNvPr>
          <p:cNvSpPr/>
          <p:nvPr/>
        </p:nvSpPr>
        <p:spPr>
          <a:xfrm>
            <a:off x="0" y="0"/>
            <a:ext cx="6426201" cy="6852412"/>
          </a:xfrm>
          <a:custGeom>
            <a:avLst/>
            <a:gdLst>
              <a:gd name="connsiteX0" fmla="*/ 0 w 6413501"/>
              <a:gd name="connsiteY0" fmla="*/ 0 h 6839712"/>
              <a:gd name="connsiteX1" fmla="*/ 4394595 w 6413501"/>
              <a:gd name="connsiteY1" fmla="*/ 0 h 6839712"/>
              <a:gd name="connsiteX2" fmla="*/ 6413501 w 6413501"/>
              <a:gd name="connsiteY2" fmla="*/ 3419856 h 6839712"/>
              <a:gd name="connsiteX3" fmla="*/ 4394595 w 6413501"/>
              <a:gd name="connsiteY3" fmla="*/ 6839712 h 6839712"/>
              <a:gd name="connsiteX4" fmla="*/ 0 w 6413501"/>
              <a:gd name="connsiteY4" fmla="*/ 6839712 h 6839712"/>
              <a:gd name="connsiteX5" fmla="*/ 0 w 6413501"/>
              <a:gd name="connsiteY5" fmla="*/ 0 h 6839712"/>
              <a:gd name="connsiteX0" fmla="*/ 0 w 6413501"/>
              <a:gd name="connsiteY0" fmla="*/ 0 h 6852412"/>
              <a:gd name="connsiteX1" fmla="*/ 4394595 w 6413501"/>
              <a:gd name="connsiteY1" fmla="*/ 0 h 6852412"/>
              <a:gd name="connsiteX2" fmla="*/ 6413501 w 6413501"/>
              <a:gd name="connsiteY2" fmla="*/ 3419856 h 6852412"/>
              <a:gd name="connsiteX3" fmla="*/ 4623195 w 6413501"/>
              <a:gd name="connsiteY3" fmla="*/ 6852412 h 6852412"/>
              <a:gd name="connsiteX4" fmla="*/ 0 w 6413501"/>
              <a:gd name="connsiteY4" fmla="*/ 6839712 h 6852412"/>
              <a:gd name="connsiteX5" fmla="*/ 0 w 6413501"/>
              <a:gd name="connsiteY5" fmla="*/ 0 h 6852412"/>
              <a:gd name="connsiteX0" fmla="*/ 0 w 6426201"/>
              <a:gd name="connsiteY0" fmla="*/ 0 h 6852412"/>
              <a:gd name="connsiteX1" fmla="*/ 4394595 w 6426201"/>
              <a:gd name="connsiteY1" fmla="*/ 0 h 6852412"/>
              <a:gd name="connsiteX2" fmla="*/ 6426201 w 6426201"/>
              <a:gd name="connsiteY2" fmla="*/ 3546856 h 6852412"/>
              <a:gd name="connsiteX3" fmla="*/ 4623195 w 6426201"/>
              <a:gd name="connsiteY3" fmla="*/ 6852412 h 6852412"/>
              <a:gd name="connsiteX4" fmla="*/ 0 w 6426201"/>
              <a:gd name="connsiteY4" fmla="*/ 6839712 h 6852412"/>
              <a:gd name="connsiteX5" fmla="*/ 0 w 6426201"/>
              <a:gd name="connsiteY5" fmla="*/ 0 h 68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6201" h="6852412">
                <a:moveTo>
                  <a:pt x="0" y="0"/>
                </a:moveTo>
                <a:lnTo>
                  <a:pt x="4394595" y="0"/>
                </a:lnTo>
                <a:lnTo>
                  <a:pt x="6426201" y="3546856"/>
                </a:lnTo>
                <a:lnTo>
                  <a:pt x="4623195" y="6852412"/>
                </a:lnTo>
                <a:lnTo>
                  <a:pt x="0" y="683971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1B3503-D696-4207-87E9-842E4D09D6DD}"/>
              </a:ext>
            </a:extLst>
          </p:cNvPr>
          <p:cNvSpPr/>
          <p:nvPr/>
        </p:nvSpPr>
        <p:spPr>
          <a:xfrm>
            <a:off x="7235806" y="1972340"/>
            <a:ext cx="4956194" cy="3149053"/>
          </a:xfrm>
          <a:prstGeom prst="rect">
            <a:avLst/>
          </a:prstGeom>
          <a:solidFill>
            <a:srgbClr val="C0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Arrow: Pentagon 4">
            <a:extLst>
              <a:ext uri="{FF2B5EF4-FFF2-40B4-BE49-F238E27FC236}">
                <a16:creationId xmlns:a16="http://schemas.microsoft.com/office/drawing/2014/main" xmlns="" id="{28A00A06-E3FC-4686-8DEF-A561CEFA3715}"/>
              </a:ext>
            </a:extLst>
          </p:cNvPr>
          <p:cNvSpPr/>
          <p:nvPr/>
        </p:nvSpPr>
        <p:spPr>
          <a:xfrm>
            <a:off x="6503" y="1972340"/>
            <a:ext cx="11953849" cy="3149053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2AF3F4E3-20AF-40C9-9A42-9DDDDE7B4D0E}"/>
              </a:ext>
            </a:extLst>
          </p:cNvPr>
          <p:cNvSpPr/>
          <p:nvPr/>
        </p:nvSpPr>
        <p:spPr>
          <a:xfrm>
            <a:off x="949695" y="1972339"/>
            <a:ext cx="5426228" cy="3149053"/>
          </a:xfrm>
          <a:prstGeom prst="homePlate">
            <a:avLst>
              <a:gd name="adj" fmla="val 27722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17563" r="55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60B99E5A-057C-4A14-9FDF-B30C89203FAE}"/>
              </a:ext>
            </a:extLst>
          </p:cNvPr>
          <p:cNvSpPr/>
          <p:nvPr/>
        </p:nvSpPr>
        <p:spPr>
          <a:xfrm>
            <a:off x="100972" y="1983140"/>
            <a:ext cx="3330020" cy="3149053"/>
          </a:xfrm>
          <a:prstGeom prst="homePlate">
            <a:avLst>
              <a:gd name="adj" fmla="val 4569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xmlns="" id="{29FD9777-A26D-4FC2-A128-084DEC986F56}"/>
              </a:ext>
            </a:extLst>
          </p:cNvPr>
          <p:cNvSpPr/>
          <p:nvPr/>
        </p:nvSpPr>
        <p:spPr>
          <a:xfrm>
            <a:off x="-41080" y="1973383"/>
            <a:ext cx="3330020" cy="3158810"/>
          </a:xfrm>
          <a:prstGeom prst="homePlate">
            <a:avLst>
              <a:gd name="adj" fmla="val 45693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r="1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04C49832-3120-47C3-8750-47B3E0E05E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714438" y="452745"/>
            <a:ext cx="2073807" cy="891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36348A-976D-46D3-9E30-C17756D61ED3}"/>
              </a:ext>
            </a:extLst>
          </p:cNvPr>
          <p:cNvSpPr txBox="1"/>
          <p:nvPr/>
        </p:nvSpPr>
        <p:spPr>
          <a:xfrm>
            <a:off x="6816574" y="2736502"/>
            <a:ext cx="4450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"/>
              </a:spcBef>
              <a:buClr>
                <a:srgbClr val="6C0000"/>
              </a:buClr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Fully equipped inspection facilities for inspection of machined parts</a:t>
            </a:r>
            <a:endParaRPr lang="en-I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Arrow: Pentagon 4">
            <a:extLst>
              <a:ext uri="{FF2B5EF4-FFF2-40B4-BE49-F238E27FC236}">
                <a16:creationId xmlns:a16="http://schemas.microsoft.com/office/drawing/2014/main" xmlns="" id="{91A8FC02-43E3-48DF-997D-CB38D8484B99}"/>
              </a:ext>
            </a:extLst>
          </p:cNvPr>
          <p:cNvSpPr/>
          <p:nvPr/>
        </p:nvSpPr>
        <p:spPr>
          <a:xfrm flipH="1">
            <a:off x="7454489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Arrow: Pentagon 4">
            <a:extLst>
              <a:ext uri="{FF2B5EF4-FFF2-40B4-BE49-F238E27FC236}">
                <a16:creationId xmlns:a16="http://schemas.microsoft.com/office/drawing/2014/main" xmlns="" id="{CB8771FC-A3A1-4098-B66F-CFECEACC0F72}"/>
              </a:ext>
            </a:extLst>
          </p:cNvPr>
          <p:cNvSpPr/>
          <p:nvPr/>
        </p:nvSpPr>
        <p:spPr>
          <a:xfrm flipH="1">
            <a:off x="7887782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6CF6509-DF77-4EC3-A093-97AEB22FEA92}"/>
              </a:ext>
            </a:extLst>
          </p:cNvPr>
          <p:cNvSpPr txBox="1"/>
          <p:nvPr/>
        </p:nvSpPr>
        <p:spPr>
          <a:xfrm>
            <a:off x="395619" y="376222"/>
            <a:ext cx="53869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Calibri Light (Headings)"/>
              </a:rPr>
              <a:t>QUALITY</a:t>
            </a:r>
            <a:endParaRPr lang="en-US" sz="2500" dirty="0">
              <a:solidFill>
                <a:srgbClr val="C00000"/>
              </a:solidFill>
              <a:latin typeface="Calibri Light (Headings)"/>
            </a:endParaRPr>
          </a:p>
        </p:txBody>
      </p:sp>
      <p:sp>
        <p:nvSpPr>
          <p:cNvPr id="21" name="Arrow: Pentagon 16">
            <a:extLst>
              <a:ext uri="{FF2B5EF4-FFF2-40B4-BE49-F238E27FC236}">
                <a16:creationId xmlns:a16="http://schemas.microsoft.com/office/drawing/2014/main" xmlns="" id="{529FB476-709E-4981-B712-C244655A5D33}"/>
              </a:ext>
            </a:extLst>
          </p:cNvPr>
          <p:cNvSpPr/>
          <p:nvPr/>
        </p:nvSpPr>
        <p:spPr>
          <a:xfrm>
            <a:off x="0" y="432081"/>
            <a:ext cx="338469" cy="369886"/>
          </a:xfrm>
          <a:prstGeom prst="homePlate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2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row: Pentagon 22">
            <a:extLst>
              <a:ext uri="{FF2B5EF4-FFF2-40B4-BE49-F238E27FC236}">
                <a16:creationId xmlns:a16="http://schemas.microsoft.com/office/drawing/2014/main" xmlns="" id="{8D11E3DD-BC92-45D2-9051-E4A2F8D19B1C}"/>
              </a:ext>
            </a:extLst>
          </p:cNvPr>
          <p:cNvSpPr/>
          <p:nvPr/>
        </p:nvSpPr>
        <p:spPr>
          <a:xfrm>
            <a:off x="0" y="0"/>
            <a:ext cx="8076290" cy="6839712"/>
          </a:xfrm>
          <a:prstGeom prst="homePlate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E57357F-4DBA-4C47-819D-C61A9FF0BBCA}"/>
              </a:ext>
            </a:extLst>
          </p:cNvPr>
          <p:cNvSpPr/>
          <p:nvPr/>
        </p:nvSpPr>
        <p:spPr>
          <a:xfrm>
            <a:off x="7235806" y="1972340"/>
            <a:ext cx="4956194" cy="3149053"/>
          </a:xfrm>
          <a:prstGeom prst="rect">
            <a:avLst/>
          </a:prstGeom>
          <a:solidFill>
            <a:srgbClr val="C0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Arrow: Pentagon 4">
            <a:extLst>
              <a:ext uri="{FF2B5EF4-FFF2-40B4-BE49-F238E27FC236}">
                <a16:creationId xmlns:a16="http://schemas.microsoft.com/office/drawing/2014/main" xmlns="" id="{1BB322FD-540A-481B-9B5C-4A155F083286}"/>
              </a:ext>
            </a:extLst>
          </p:cNvPr>
          <p:cNvSpPr/>
          <p:nvPr/>
        </p:nvSpPr>
        <p:spPr>
          <a:xfrm>
            <a:off x="-125260" y="1972340"/>
            <a:ext cx="12200350" cy="3149053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04C49832-3120-47C3-8750-47B3E0E05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14438" y="452745"/>
            <a:ext cx="2073807" cy="891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36348A-976D-46D3-9E30-C17756D61ED3}"/>
              </a:ext>
            </a:extLst>
          </p:cNvPr>
          <p:cNvSpPr txBox="1"/>
          <p:nvPr/>
        </p:nvSpPr>
        <p:spPr>
          <a:xfrm>
            <a:off x="6101994" y="2574920"/>
            <a:ext cx="50790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"/>
              </a:spcBef>
              <a:buClr>
                <a:srgbClr val="6C0000"/>
              </a:buClr>
            </a:pPr>
            <a:r>
              <a:rPr lang="en-US" sz="3500" dirty="0">
                <a:solidFill>
                  <a:schemeClr val="bg1"/>
                </a:solidFill>
                <a:latin typeface="+mj-lt"/>
              </a:rPr>
              <a:t>Skilled workers and Trained Supervisor with highest percentage of retention </a:t>
            </a:r>
            <a:endParaRPr lang="en-IN" sz="3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C5BB6AD-5DA5-403F-8FFD-CD249D349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09" y="1648795"/>
            <a:ext cx="4534774" cy="3796142"/>
          </a:xfrm>
          <a:prstGeom prst="rect">
            <a:avLst/>
          </a:prstGeom>
        </p:spPr>
      </p:pic>
      <p:sp>
        <p:nvSpPr>
          <p:cNvPr id="10" name="Arrow: Pentagon 4">
            <a:extLst>
              <a:ext uri="{FF2B5EF4-FFF2-40B4-BE49-F238E27FC236}">
                <a16:creationId xmlns:a16="http://schemas.microsoft.com/office/drawing/2014/main" xmlns="" id="{FD931073-0599-4B6E-96C3-4216250D6BF3}"/>
              </a:ext>
            </a:extLst>
          </p:cNvPr>
          <p:cNvSpPr/>
          <p:nvPr/>
        </p:nvSpPr>
        <p:spPr>
          <a:xfrm flipH="1">
            <a:off x="7454489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Arrow: Pentagon 4">
            <a:extLst>
              <a:ext uri="{FF2B5EF4-FFF2-40B4-BE49-F238E27FC236}">
                <a16:creationId xmlns:a16="http://schemas.microsoft.com/office/drawing/2014/main" xmlns="" id="{B21B2380-A7A6-4E41-B1EA-78586051081E}"/>
              </a:ext>
            </a:extLst>
          </p:cNvPr>
          <p:cNvSpPr/>
          <p:nvPr/>
        </p:nvSpPr>
        <p:spPr>
          <a:xfrm flipH="1">
            <a:off x="7887782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CF6509-DF77-4EC3-A093-97AEB22FEA92}"/>
              </a:ext>
            </a:extLst>
          </p:cNvPr>
          <p:cNvSpPr txBox="1"/>
          <p:nvPr/>
        </p:nvSpPr>
        <p:spPr>
          <a:xfrm>
            <a:off x="395619" y="376222"/>
            <a:ext cx="53869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  <a:latin typeface="Calibri Light (Headings)"/>
              </a:rPr>
              <a:t>OUR </a:t>
            </a:r>
            <a:r>
              <a:rPr lang="en-US" sz="2500" dirty="0" smtClean="0">
                <a:solidFill>
                  <a:srgbClr val="C00000"/>
                </a:solidFill>
                <a:latin typeface="Calibri Light (Headings)"/>
              </a:rPr>
              <a:t>TEAM</a:t>
            </a:r>
            <a:endParaRPr lang="en-US" sz="2500" dirty="0">
              <a:solidFill>
                <a:srgbClr val="C00000"/>
              </a:solidFill>
              <a:latin typeface="Calibri Light (Headings)"/>
            </a:endParaRPr>
          </a:p>
        </p:txBody>
      </p:sp>
      <p:sp>
        <p:nvSpPr>
          <p:cNvPr id="14" name="Arrow: Pentagon 16">
            <a:extLst>
              <a:ext uri="{FF2B5EF4-FFF2-40B4-BE49-F238E27FC236}">
                <a16:creationId xmlns:a16="http://schemas.microsoft.com/office/drawing/2014/main" xmlns="" id="{529FB476-709E-4981-B712-C244655A5D33}"/>
              </a:ext>
            </a:extLst>
          </p:cNvPr>
          <p:cNvSpPr/>
          <p:nvPr/>
        </p:nvSpPr>
        <p:spPr>
          <a:xfrm>
            <a:off x="0" y="432081"/>
            <a:ext cx="338469" cy="369886"/>
          </a:xfrm>
          <a:prstGeom prst="homePlate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22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20">
            <a:extLst>
              <a:ext uri="{FF2B5EF4-FFF2-40B4-BE49-F238E27FC236}">
                <a16:creationId xmlns:a16="http://schemas.microsoft.com/office/drawing/2014/main" xmlns="" id="{A21F48AC-A675-414C-B8D7-FDE2CFCE66CA}"/>
              </a:ext>
            </a:extLst>
          </p:cNvPr>
          <p:cNvSpPr/>
          <p:nvPr/>
        </p:nvSpPr>
        <p:spPr>
          <a:xfrm>
            <a:off x="0" y="0"/>
            <a:ext cx="5614412" cy="6877812"/>
          </a:xfrm>
          <a:custGeom>
            <a:avLst/>
            <a:gdLst>
              <a:gd name="connsiteX0" fmla="*/ 0 w 5601712"/>
              <a:gd name="connsiteY0" fmla="*/ 0 h 6839712"/>
              <a:gd name="connsiteX1" fmla="*/ 3227314 w 5601712"/>
              <a:gd name="connsiteY1" fmla="*/ 0 h 6839712"/>
              <a:gd name="connsiteX2" fmla="*/ 5601712 w 5601712"/>
              <a:gd name="connsiteY2" fmla="*/ 3419856 h 6839712"/>
              <a:gd name="connsiteX3" fmla="*/ 3227314 w 5601712"/>
              <a:gd name="connsiteY3" fmla="*/ 6839712 h 6839712"/>
              <a:gd name="connsiteX4" fmla="*/ 0 w 5601712"/>
              <a:gd name="connsiteY4" fmla="*/ 6839712 h 6839712"/>
              <a:gd name="connsiteX5" fmla="*/ 0 w 5601712"/>
              <a:gd name="connsiteY5" fmla="*/ 0 h 6839712"/>
              <a:gd name="connsiteX0" fmla="*/ 0 w 5601712"/>
              <a:gd name="connsiteY0" fmla="*/ 0 h 6877812"/>
              <a:gd name="connsiteX1" fmla="*/ 3227314 w 5601712"/>
              <a:gd name="connsiteY1" fmla="*/ 0 h 6877812"/>
              <a:gd name="connsiteX2" fmla="*/ 5601712 w 5601712"/>
              <a:gd name="connsiteY2" fmla="*/ 3419856 h 6877812"/>
              <a:gd name="connsiteX3" fmla="*/ 3544814 w 5601712"/>
              <a:gd name="connsiteY3" fmla="*/ 6877812 h 6877812"/>
              <a:gd name="connsiteX4" fmla="*/ 0 w 5601712"/>
              <a:gd name="connsiteY4" fmla="*/ 6839712 h 6877812"/>
              <a:gd name="connsiteX5" fmla="*/ 0 w 5601712"/>
              <a:gd name="connsiteY5" fmla="*/ 0 h 6877812"/>
              <a:gd name="connsiteX0" fmla="*/ 0 w 5614412"/>
              <a:gd name="connsiteY0" fmla="*/ 0 h 6877812"/>
              <a:gd name="connsiteX1" fmla="*/ 3227314 w 5614412"/>
              <a:gd name="connsiteY1" fmla="*/ 0 h 6877812"/>
              <a:gd name="connsiteX2" fmla="*/ 5614412 w 5614412"/>
              <a:gd name="connsiteY2" fmla="*/ 3521456 h 6877812"/>
              <a:gd name="connsiteX3" fmla="*/ 3544814 w 5614412"/>
              <a:gd name="connsiteY3" fmla="*/ 6877812 h 6877812"/>
              <a:gd name="connsiteX4" fmla="*/ 0 w 5614412"/>
              <a:gd name="connsiteY4" fmla="*/ 6839712 h 6877812"/>
              <a:gd name="connsiteX5" fmla="*/ 0 w 5614412"/>
              <a:gd name="connsiteY5" fmla="*/ 0 h 687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4412" h="6877812">
                <a:moveTo>
                  <a:pt x="0" y="0"/>
                </a:moveTo>
                <a:lnTo>
                  <a:pt x="3227314" y="0"/>
                </a:lnTo>
                <a:lnTo>
                  <a:pt x="5614412" y="3521456"/>
                </a:lnTo>
                <a:lnTo>
                  <a:pt x="3544814" y="6877812"/>
                </a:lnTo>
                <a:lnTo>
                  <a:pt x="0" y="683971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7EA6B3-367F-420C-B8E8-E8F023734471}"/>
              </a:ext>
            </a:extLst>
          </p:cNvPr>
          <p:cNvSpPr/>
          <p:nvPr/>
        </p:nvSpPr>
        <p:spPr>
          <a:xfrm>
            <a:off x="7235806" y="1972340"/>
            <a:ext cx="4956194" cy="3149053"/>
          </a:xfrm>
          <a:prstGeom prst="rect">
            <a:avLst/>
          </a:prstGeom>
          <a:solidFill>
            <a:srgbClr val="C0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Arrow: Pentagon 4">
            <a:extLst>
              <a:ext uri="{FF2B5EF4-FFF2-40B4-BE49-F238E27FC236}">
                <a16:creationId xmlns:a16="http://schemas.microsoft.com/office/drawing/2014/main" xmlns="" id="{DC11409F-6BA3-449B-B00D-4DBBBEB5E864}"/>
              </a:ext>
            </a:extLst>
          </p:cNvPr>
          <p:cNvSpPr/>
          <p:nvPr/>
        </p:nvSpPr>
        <p:spPr>
          <a:xfrm>
            <a:off x="6503" y="1972340"/>
            <a:ext cx="11953849" cy="3149053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82F0889E-5E66-4227-A91E-B6C38D6AA81A}"/>
              </a:ext>
            </a:extLst>
          </p:cNvPr>
          <p:cNvSpPr/>
          <p:nvPr/>
        </p:nvSpPr>
        <p:spPr>
          <a:xfrm>
            <a:off x="-1" y="1972339"/>
            <a:ext cx="5595209" cy="3149053"/>
          </a:xfrm>
          <a:prstGeom prst="homePlate">
            <a:avLst>
              <a:gd name="adj" fmla="val 31755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04C49832-3120-47C3-8750-47B3E0E05E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14438" y="452745"/>
            <a:ext cx="2073807" cy="891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36348A-976D-46D3-9E30-C17756D61ED3}"/>
              </a:ext>
            </a:extLst>
          </p:cNvPr>
          <p:cNvSpPr txBox="1"/>
          <p:nvPr/>
        </p:nvSpPr>
        <p:spPr>
          <a:xfrm>
            <a:off x="6425190" y="3105834"/>
            <a:ext cx="5205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"/>
              </a:spcBef>
              <a:buClr>
                <a:srgbClr val="6C0000"/>
              </a:buClr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Direct Export to US</a:t>
            </a:r>
            <a:endParaRPr lang="en-IN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46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Pentagon 4">
            <a:extLst>
              <a:ext uri="{FF2B5EF4-FFF2-40B4-BE49-F238E27FC236}">
                <a16:creationId xmlns:a16="http://schemas.microsoft.com/office/drawing/2014/main" xmlns="" id="{5346094D-2BF9-4EBA-B5DA-07182E9572B3}"/>
              </a:ext>
            </a:extLst>
          </p:cNvPr>
          <p:cNvSpPr/>
          <p:nvPr/>
        </p:nvSpPr>
        <p:spPr>
          <a:xfrm flipH="1">
            <a:off x="7454489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Arrow: Pentagon 4">
            <a:extLst>
              <a:ext uri="{FF2B5EF4-FFF2-40B4-BE49-F238E27FC236}">
                <a16:creationId xmlns:a16="http://schemas.microsoft.com/office/drawing/2014/main" xmlns="" id="{DC68AB9B-E8F0-4362-9730-70E490178315}"/>
              </a:ext>
            </a:extLst>
          </p:cNvPr>
          <p:cNvSpPr/>
          <p:nvPr/>
        </p:nvSpPr>
        <p:spPr>
          <a:xfrm flipH="1">
            <a:off x="7887782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Arrow: Pentagon 5">
            <a:extLst>
              <a:ext uri="{FF2B5EF4-FFF2-40B4-BE49-F238E27FC236}">
                <a16:creationId xmlns:a16="http://schemas.microsoft.com/office/drawing/2014/main" xmlns="" id="{FFF719A4-D895-4241-8BF8-02873FA2796E}"/>
              </a:ext>
            </a:extLst>
          </p:cNvPr>
          <p:cNvSpPr/>
          <p:nvPr/>
        </p:nvSpPr>
        <p:spPr>
          <a:xfrm>
            <a:off x="-37578" y="-25052"/>
            <a:ext cx="6057479" cy="6889816"/>
          </a:xfrm>
          <a:custGeom>
            <a:avLst/>
            <a:gdLst>
              <a:gd name="connsiteX0" fmla="*/ 0 w 6596794"/>
              <a:gd name="connsiteY0" fmla="*/ 0 h 6839712"/>
              <a:gd name="connsiteX1" fmla="*/ 3298397 w 6596794"/>
              <a:gd name="connsiteY1" fmla="*/ 0 h 6839712"/>
              <a:gd name="connsiteX2" fmla="*/ 6596794 w 6596794"/>
              <a:gd name="connsiteY2" fmla="*/ 3419856 h 6839712"/>
              <a:gd name="connsiteX3" fmla="*/ 3298397 w 6596794"/>
              <a:gd name="connsiteY3" fmla="*/ 6839712 h 6839712"/>
              <a:gd name="connsiteX4" fmla="*/ 0 w 6596794"/>
              <a:gd name="connsiteY4" fmla="*/ 6839712 h 6839712"/>
              <a:gd name="connsiteX5" fmla="*/ 0 w 6596794"/>
              <a:gd name="connsiteY5" fmla="*/ 0 h 6839712"/>
              <a:gd name="connsiteX0" fmla="*/ 0 w 5631594"/>
              <a:gd name="connsiteY0" fmla="*/ 0 h 6839712"/>
              <a:gd name="connsiteX1" fmla="*/ 3298397 w 5631594"/>
              <a:gd name="connsiteY1" fmla="*/ 0 h 6839712"/>
              <a:gd name="connsiteX2" fmla="*/ 5631594 w 5631594"/>
              <a:gd name="connsiteY2" fmla="*/ 3546856 h 6839712"/>
              <a:gd name="connsiteX3" fmla="*/ 3298397 w 5631594"/>
              <a:gd name="connsiteY3" fmla="*/ 6839712 h 6839712"/>
              <a:gd name="connsiteX4" fmla="*/ 0 w 5631594"/>
              <a:gd name="connsiteY4" fmla="*/ 6839712 h 6839712"/>
              <a:gd name="connsiteX5" fmla="*/ 0 w 5631594"/>
              <a:gd name="connsiteY5" fmla="*/ 0 h 6839712"/>
              <a:gd name="connsiteX0" fmla="*/ 0 w 5631594"/>
              <a:gd name="connsiteY0" fmla="*/ 0 h 6839712"/>
              <a:gd name="connsiteX1" fmla="*/ 3298397 w 5631594"/>
              <a:gd name="connsiteY1" fmla="*/ 0 h 6839712"/>
              <a:gd name="connsiteX2" fmla="*/ 5631594 w 5631594"/>
              <a:gd name="connsiteY2" fmla="*/ 3546856 h 6839712"/>
              <a:gd name="connsiteX3" fmla="*/ 3438097 w 5631594"/>
              <a:gd name="connsiteY3" fmla="*/ 6839712 h 6839712"/>
              <a:gd name="connsiteX4" fmla="*/ 0 w 5631594"/>
              <a:gd name="connsiteY4" fmla="*/ 6839712 h 6839712"/>
              <a:gd name="connsiteX5" fmla="*/ 0 w 5631594"/>
              <a:gd name="connsiteY5" fmla="*/ 0 h 6839712"/>
              <a:gd name="connsiteX0" fmla="*/ 0 w 5631594"/>
              <a:gd name="connsiteY0" fmla="*/ 0 h 6839712"/>
              <a:gd name="connsiteX1" fmla="*/ 4200271 w 5631594"/>
              <a:gd name="connsiteY1" fmla="*/ 12526 h 6839712"/>
              <a:gd name="connsiteX2" fmla="*/ 5631594 w 5631594"/>
              <a:gd name="connsiteY2" fmla="*/ 3546856 h 6839712"/>
              <a:gd name="connsiteX3" fmla="*/ 3438097 w 5631594"/>
              <a:gd name="connsiteY3" fmla="*/ 6839712 h 6839712"/>
              <a:gd name="connsiteX4" fmla="*/ 0 w 5631594"/>
              <a:gd name="connsiteY4" fmla="*/ 6839712 h 6839712"/>
              <a:gd name="connsiteX5" fmla="*/ 0 w 5631594"/>
              <a:gd name="connsiteY5" fmla="*/ 0 h 6839712"/>
              <a:gd name="connsiteX0" fmla="*/ 0 w 6032427"/>
              <a:gd name="connsiteY0" fmla="*/ 0 h 6839712"/>
              <a:gd name="connsiteX1" fmla="*/ 4200271 w 6032427"/>
              <a:gd name="connsiteY1" fmla="*/ 12526 h 6839712"/>
              <a:gd name="connsiteX2" fmla="*/ 6032427 w 6032427"/>
              <a:gd name="connsiteY2" fmla="*/ 3584434 h 6839712"/>
              <a:gd name="connsiteX3" fmla="*/ 3438097 w 6032427"/>
              <a:gd name="connsiteY3" fmla="*/ 6839712 h 6839712"/>
              <a:gd name="connsiteX4" fmla="*/ 0 w 6032427"/>
              <a:gd name="connsiteY4" fmla="*/ 6839712 h 6839712"/>
              <a:gd name="connsiteX5" fmla="*/ 0 w 6032427"/>
              <a:gd name="connsiteY5" fmla="*/ 0 h 6839712"/>
              <a:gd name="connsiteX0" fmla="*/ 0 w 6032427"/>
              <a:gd name="connsiteY0" fmla="*/ 0 h 6864764"/>
              <a:gd name="connsiteX1" fmla="*/ 4200271 w 6032427"/>
              <a:gd name="connsiteY1" fmla="*/ 12526 h 6864764"/>
              <a:gd name="connsiteX2" fmla="*/ 6032427 w 6032427"/>
              <a:gd name="connsiteY2" fmla="*/ 3584434 h 6864764"/>
              <a:gd name="connsiteX3" fmla="*/ 4139555 w 6032427"/>
              <a:gd name="connsiteY3" fmla="*/ 6864764 h 6864764"/>
              <a:gd name="connsiteX4" fmla="*/ 0 w 6032427"/>
              <a:gd name="connsiteY4" fmla="*/ 6839712 h 6864764"/>
              <a:gd name="connsiteX5" fmla="*/ 0 w 6032427"/>
              <a:gd name="connsiteY5" fmla="*/ 0 h 6864764"/>
              <a:gd name="connsiteX0" fmla="*/ 0 w 6032427"/>
              <a:gd name="connsiteY0" fmla="*/ 0 h 6864764"/>
              <a:gd name="connsiteX1" fmla="*/ 4200271 w 6032427"/>
              <a:gd name="connsiteY1" fmla="*/ 12526 h 6864764"/>
              <a:gd name="connsiteX2" fmla="*/ 6032427 w 6032427"/>
              <a:gd name="connsiteY2" fmla="*/ 3584434 h 6864764"/>
              <a:gd name="connsiteX3" fmla="*/ 4139555 w 6032427"/>
              <a:gd name="connsiteY3" fmla="*/ 6864764 h 6864764"/>
              <a:gd name="connsiteX4" fmla="*/ 0 w 6032427"/>
              <a:gd name="connsiteY4" fmla="*/ 6839712 h 6864764"/>
              <a:gd name="connsiteX5" fmla="*/ 0 w 6032427"/>
              <a:gd name="connsiteY5" fmla="*/ 0 h 6864764"/>
              <a:gd name="connsiteX0" fmla="*/ 25052 w 6057479"/>
              <a:gd name="connsiteY0" fmla="*/ 0 h 6864764"/>
              <a:gd name="connsiteX1" fmla="*/ 4225323 w 6057479"/>
              <a:gd name="connsiteY1" fmla="*/ 12526 h 6864764"/>
              <a:gd name="connsiteX2" fmla="*/ 6057479 w 6057479"/>
              <a:gd name="connsiteY2" fmla="*/ 3584434 h 6864764"/>
              <a:gd name="connsiteX3" fmla="*/ 4164607 w 6057479"/>
              <a:gd name="connsiteY3" fmla="*/ 6864764 h 6864764"/>
              <a:gd name="connsiteX4" fmla="*/ 0 w 6057479"/>
              <a:gd name="connsiteY4" fmla="*/ 6864764 h 6864764"/>
              <a:gd name="connsiteX5" fmla="*/ 25052 w 6057479"/>
              <a:gd name="connsiteY5" fmla="*/ 0 h 6864764"/>
              <a:gd name="connsiteX0" fmla="*/ 25052 w 6057479"/>
              <a:gd name="connsiteY0" fmla="*/ 25052 h 6889816"/>
              <a:gd name="connsiteX1" fmla="*/ 4125115 w 6057479"/>
              <a:gd name="connsiteY1" fmla="*/ 0 h 6889816"/>
              <a:gd name="connsiteX2" fmla="*/ 6057479 w 6057479"/>
              <a:gd name="connsiteY2" fmla="*/ 3609486 h 6889816"/>
              <a:gd name="connsiteX3" fmla="*/ 4164607 w 6057479"/>
              <a:gd name="connsiteY3" fmla="*/ 6889816 h 6889816"/>
              <a:gd name="connsiteX4" fmla="*/ 0 w 6057479"/>
              <a:gd name="connsiteY4" fmla="*/ 6889816 h 6889816"/>
              <a:gd name="connsiteX5" fmla="*/ 25052 w 6057479"/>
              <a:gd name="connsiteY5" fmla="*/ 25052 h 688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479" h="6889816">
                <a:moveTo>
                  <a:pt x="25052" y="25052"/>
                </a:moveTo>
                <a:lnTo>
                  <a:pt x="4125115" y="0"/>
                </a:lnTo>
                <a:lnTo>
                  <a:pt x="6057479" y="3609486"/>
                </a:lnTo>
                <a:lnTo>
                  <a:pt x="4164607" y="6889816"/>
                </a:lnTo>
                <a:lnTo>
                  <a:pt x="0" y="6889816"/>
                </a:lnTo>
                <a:cubicBezTo>
                  <a:pt x="8351" y="4601561"/>
                  <a:pt x="16701" y="2313307"/>
                  <a:pt x="25052" y="25052"/>
                </a:cubicBezTo>
                <a:close/>
              </a:path>
            </a:pathLst>
          </a:cu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3986F2D-1ACA-40B9-B1C2-B78D27A262E2}"/>
              </a:ext>
            </a:extLst>
          </p:cNvPr>
          <p:cNvSpPr/>
          <p:nvPr/>
        </p:nvSpPr>
        <p:spPr>
          <a:xfrm>
            <a:off x="7235806" y="1972340"/>
            <a:ext cx="4956194" cy="3149053"/>
          </a:xfrm>
          <a:prstGeom prst="rect">
            <a:avLst/>
          </a:prstGeom>
          <a:solidFill>
            <a:srgbClr val="C0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Arrow: Pentagon 4">
            <a:extLst>
              <a:ext uri="{FF2B5EF4-FFF2-40B4-BE49-F238E27FC236}">
                <a16:creationId xmlns:a16="http://schemas.microsoft.com/office/drawing/2014/main" xmlns="" id="{CF17E0D7-E361-4BBF-9335-2C1368042056}"/>
              </a:ext>
            </a:extLst>
          </p:cNvPr>
          <p:cNvSpPr/>
          <p:nvPr/>
        </p:nvSpPr>
        <p:spPr>
          <a:xfrm>
            <a:off x="6503" y="1972340"/>
            <a:ext cx="11953849" cy="3149053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04C49832-3120-47C3-8750-47B3E0E05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14438" y="452745"/>
            <a:ext cx="2073807" cy="891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36348A-976D-46D3-9E30-C17756D61ED3}"/>
              </a:ext>
            </a:extLst>
          </p:cNvPr>
          <p:cNvSpPr txBox="1"/>
          <p:nvPr/>
        </p:nvSpPr>
        <p:spPr>
          <a:xfrm>
            <a:off x="6558022" y="2462965"/>
            <a:ext cx="515647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"/>
              </a:spcBef>
              <a:buClr>
                <a:srgbClr val="6C0000"/>
              </a:buClr>
            </a:pPr>
            <a:r>
              <a:rPr lang="en-US" sz="3500" dirty="0">
                <a:solidFill>
                  <a:schemeClr val="bg1"/>
                </a:solidFill>
                <a:latin typeface="+mj-lt"/>
              </a:rPr>
              <a:t>Presence in Agriculture sector, Pump sector, and Machinery parts</a:t>
            </a:r>
            <a:endParaRPr lang="en-IN" sz="3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AD1183C4-AA24-4647-8558-DAB71563C5B3}"/>
              </a:ext>
            </a:extLst>
          </p:cNvPr>
          <p:cNvSpPr/>
          <p:nvPr/>
        </p:nvSpPr>
        <p:spPr>
          <a:xfrm>
            <a:off x="575826" y="1972339"/>
            <a:ext cx="5426228" cy="3149053"/>
          </a:xfrm>
          <a:prstGeom prst="homePlate">
            <a:avLst>
              <a:gd name="adj" fmla="val 27722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13952" b="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5370A5D3-7877-4EB8-BF48-EAE8F802B6ED}"/>
              </a:ext>
            </a:extLst>
          </p:cNvPr>
          <p:cNvSpPr/>
          <p:nvPr/>
        </p:nvSpPr>
        <p:spPr>
          <a:xfrm>
            <a:off x="100972" y="1983140"/>
            <a:ext cx="3330020" cy="3149053"/>
          </a:xfrm>
          <a:prstGeom prst="homePlate">
            <a:avLst>
              <a:gd name="adj" fmla="val 4569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xmlns="" id="{27C59E72-1BE5-49C2-85E1-B1D6A21A99A0}"/>
              </a:ext>
            </a:extLst>
          </p:cNvPr>
          <p:cNvSpPr/>
          <p:nvPr/>
        </p:nvSpPr>
        <p:spPr>
          <a:xfrm>
            <a:off x="-28554" y="1973383"/>
            <a:ext cx="3330020" cy="3158810"/>
          </a:xfrm>
          <a:prstGeom prst="homePlate">
            <a:avLst>
              <a:gd name="adj" fmla="val 45693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32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45">
            <a:extLst>
              <a:ext uri="{FF2B5EF4-FFF2-40B4-BE49-F238E27FC236}">
                <a16:creationId xmlns:a16="http://schemas.microsoft.com/office/drawing/2014/main" xmlns="" id="{F147825E-B34B-49FB-849D-1823FD18D059}"/>
              </a:ext>
            </a:extLst>
          </p:cNvPr>
          <p:cNvSpPr/>
          <p:nvPr/>
        </p:nvSpPr>
        <p:spPr>
          <a:xfrm>
            <a:off x="-37578" y="-25052"/>
            <a:ext cx="5650068" cy="6902864"/>
          </a:xfrm>
          <a:custGeom>
            <a:avLst/>
            <a:gdLst>
              <a:gd name="connsiteX0" fmla="*/ 0 w 8076290"/>
              <a:gd name="connsiteY0" fmla="*/ 0 h 6839712"/>
              <a:gd name="connsiteX1" fmla="*/ 4656434 w 8076290"/>
              <a:gd name="connsiteY1" fmla="*/ 0 h 6839712"/>
              <a:gd name="connsiteX2" fmla="*/ 8076290 w 8076290"/>
              <a:gd name="connsiteY2" fmla="*/ 3419856 h 6839712"/>
              <a:gd name="connsiteX3" fmla="*/ 4656434 w 8076290"/>
              <a:gd name="connsiteY3" fmla="*/ 6839712 h 6839712"/>
              <a:gd name="connsiteX4" fmla="*/ 0 w 8076290"/>
              <a:gd name="connsiteY4" fmla="*/ 6839712 h 6839712"/>
              <a:gd name="connsiteX5" fmla="*/ 0 w 8076290"/>
              <a:gd name="connsiteY5" fmla="*/ 0 h 6839712"/>
              <a:gd name="connsiteX0" fmla="*/ 0 w 5612490"/>
              <a:gd name="connsiteY0" fmla="*/ 0 h 6839712"/>
              <a:gd name="connsiteX1" fmla="*/ 4656434 w 5612490"/>
              <a:gd name="connsiteY1" fmla="*/ 0 h 6839712"/>
              <a:gd name="connsiteX2" fmla="*/ 5612490 w 5612490"/>
              <a:gd name="connsiteY2" fmla="*/ 3559556 h 6839712"/>
              <a:gd name="connsiteX3" fmla="*/ 4656434 w 5612490"/>
              <a:gd name="connsiteY3" fmla="*/ 6839712 h 6839712"/>
              <a:gd name="connsiteX4" fmla="*/ 0 w 5612490"/>
              <a:gd name="connsiteY4" fmla="*/ 6839712 h 6839712"/>
              <a:gd name="connsiteX5" fmla="*/ 0 w 5612490"/>
              <a:gd name="connsiteY5" fmla="*/ 0 h 6839712"/>
              <a:gd name="connsiteX0" fmla="*/ 0 w 5612490"/>
              <a:gd name="connsiteY0" fmla="*/ 0 h 6839712"/>
              <a:gd name="connsiteX1" fmla="*/ 3348334 w 5612490"/>
              <a:gd name="connsiteY1" fmla="*/ 0 h 6839712"/>
              <a:gd name="connsiteX2" fmla="*/ 5612490 w 5612490"/>
              <a:gd name="connsiteY2" fmla="*/ 3559556 h 6839712"/>
              <a:gd name="connsiteX3" fmla="*/ 4656434 w 5612490"/>
              <a:gd name="connsiteY3" fmla="*/ 6839712 h 6839712"/>
              <a:gd name="connsiteX4" fmla="*/ 0 w 5612490"/>
              <a:gd name="connsiteY4" fmla="*/ 6839712 h 6839712"/>
              <a:gd name="connsiteX5" fmla="*/ 0 w 5612490"/>
              <a:gd name="connsiteY5" fmla="*/ 0 h 6839712"/>
              <a:gd name="connsiteX0" fmla="*/ 0 w 5612490"/>
              <a:gd name="connsiteY0" fmla="*/ 0 h 6839712"/>
              <a:gd name="connsiteX1" fmla="*/ 3348334 w 5612490"/>
              <a:gd name="connsiteY1" fmla="*/ 0 h 6839712"/>
              <a:gd name="connsiteX2" fmla="*/ 5612490 w 5612490"/>
              <a:gd name="connsiteY2" fmla="*/ 3559556 h 6839712"/>
              <a:gd name="connsiteX3" fmla="*/ 3513434 w 5612490"/>
              <a:gd name="connsiteY3" fmla="*/ 6839712 h 6839712"/>
              <a:gd name="connsiteX4" fmla="*/ 0 w 5612490"/>
              <a:gd name="connsiteY4" fmla="*/ 6839712 h 6839712"/>
              <a:gd name="connsiteX5" fmla="*/ 0 w 5612490"/>
              <a:gd name="connsiteY5" fmla="*/ 0 h 6839712"/>
              <a:gd name="connsiteX0" fmla="*/ 0 w 5612490"/>
              <a:gd name="connsiteY0" fmla="*/ 0 h 6877812"/>
              <a:gd name="connsiteX1" fmla="*/ 3348334 w 5612490"/>
              <a:gd name="connsiteY1" fmla="*/ 0 h 6877812"/>
              <a:gd name="connsiteX2" fmla="*/ 5612490 w 5612490"/>
              <a:gd name="connsiteY2" fmla="*/ 3559556 h 6877812"/>
              <a:gd name="connsiteX3" fmla="*/ 3449934 w 5612490"/>
              <a:gd name="connsiteY3" fmla="*/ 6877812 h 6877812"/>
              <a:gd name="connsiteX4" fmla="*/ 0 w 5612490"/>
              <a:gd name="connsiteY4" fmla="*/ 6839712 h 6877812"/>
              <a:gd name="connsiteX5" fmla="*/ 0 w 5612490"/>
              <a:gd name="connsiteY5" fmla="*/ 0 h 6877812"/>
              <a:gd name="connsiteX0" fmla="*/ 0 w 5612490"/>
              <a:gd name="connsiteY0" fmla="*/ 0 h 6877812"/>
              <a:gd name="connsiteX1" fmla="*/ 3260652 w 5612490"/>
              <a:gd name="connsiteY1" fmla="*/ 12526 h 6877812"/>
              <a:gd name="connsiteX2" fmla="*/ 5612490 w 5612490"/>
              <a:gd name="connsiteY2" fmla="*/ 3559556 h 6877812"/>
              <a:gd name="connsiteX3" fmla="*/ 3449934 w 5612490"/>
              <a:gd name="connsiteY3" fmla="*/ 6877812 h 6877812"/>
              <a:gd name="connsiteX4" fmla="*/ 0 w 5612490"/>
              <a:gd name="connsiteY4" fmla="*/ 6839712 h 6877812"/>
              <a:gd name="connsiteX5" fmla="*/ 0 w 5612490"/>
              <a:gd name="connsiteY5" fmla="*/ 0 h 6877812"/>
              <a:gd name="connsiteX0" fmla="*/ 0 w 5612490"/>
              <a:gd name="connsiteY0" fmla="*/ 25052 h 6902864"/>
              <a:gd name="connsiteX1" fmla="*/ 3298230 w 5612490"/>
              <a:gd name="connsiteY1" fmla="*/ 0 h 6902864"/>
              <a:gd name="connsiteX2" fmla="*/ 5612490 w 5612490"/>
              <a:gd name="connsiteY2" fmla="*/ 3584608 h 6902864"/>
              <a:gd name="connsiteX3" fmla="*/ 3449934 w 5612490"/>
              <a:gd name="connsiteY3" fmla="*/ 6902864 h 6902864"/>
              <a:gd name="connsiteX4" fmla="*/ 0 w 5612490"/>
              <a:gd name="connsiteY4" fmla="*/ 6864764 h 6902864"/>
              <a:gd name="connsiteX5" fmla="*/ 0 w 5612490"/>
              <a:gd name="connsiteY5" fmla="*/ 25052 h 6902864"/>
              <a:gd name="connsiteX0" fmla="*/ 37578 w 5650068"/>
              <a:gd name="connsiteY0" fmla="*/ 25052 h 6902864"/>
              <a:gd name="connsiteX1" fmla="*/ 3335808 w 5650068"/>
              <a:gd name="connsiteY1" fmla="*/ 0 h 6902864"/>
              <a:gd name="connsiteX2" fmla="*/ 5650068 w 5650068"/>
              <a:gd name="connsiteY2" fmla="*/ 3584608 h 6902864"/>
              <a:gd name="connsiteX3" fmla="*/ 3487512 w 5650068"/>
              <a:gd name="connsiteY3" fmla="*/ 6902864 h 6902864"/>
              <a:gd name="connsiteX4" fmla="*/ 0 w 5650068"/>
              <a:gd name="connsiteY4" fmla="*/ 6902342 h 6902864"/>
              <a:gd name="connsiteX5" fmla="*/ 37578 w 5650068"/>
              <a:gd name="connsiteY5" fmla="*/ 25052 h 690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0068" h="6902864">
                <a:moveTo>
                  <a:pt x="37578" y="25052"/>
                </a:moveTo>
                <a:lnTo>
                  <a:pt x="3335808" y="0"/>
                </a:lnTo>
                <a:lnTo>
                  <a:pt x="5650068" y="3584608"/>
                </a:lnTo>
                <a:lnTo>
                  <a:pt x="3487512" y="6902864"/>
                </a:lnTo>
                <a:lnTo>
                  <a:pt x="0" y="6902342"/>
                </a:lnTo>
                <a:lnTo>
                  <a:pt x="37578" y="25052"/>
                </a:lnTo>
                <a:close/>
              </a:path>
            </a:pathLst>
          </a:cu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742568D-EC51-431A-9FDE-977FAF1A89EF}"/>
              </a:ext>
            </a:extLst>
          </p:cNvPr>
          <p:cNvSpPr/>
          <p:nvPr/>
        </p:nvSpPr>
        <p:spPr>
          <a:xfrm>
            <a:off x="7235806" y="1972340"/>
            <a:ext cx="4956194" cy="3149053"/>
          </a:xfrm>
          <a:prstGeom prst="rect">
            <a:avLst/>
          </a:prstGeom>
          <a:solidFill>
            <a:srgbClr val="C0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Arrow: Pentagon 4">
            <a:extLst>
              <a:ext uri="{FF2B5EF4-FFF2-40B4-BE49-F238E27FC236}">
                <a16:creationId xmlns:a16="http://schemas.microsoft.com/office/drawing/2014/main" xmlns="" id="{8274B663-850F-4D66-86A0-8AE44C073048}"/>
              </a:ext>
            </a:extLst>
          </p:cNvPr>
          <p:cNvSpPr/>
          <p:nvPr/>
        </p:nvSpPr>
        <p:spPr>
          <a:xfrm>
            <a:off x="1" y="1972340"/>
            <a:ext cx="11960352" cy="3149053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04C49832-3120-47C3-8750-47B3E0E05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14438" y="452745"/>
            <a:ext cx="2073807" cy="891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36348A-976D-46D3-9E30-C17756D61ED3}"/>
              </a:ext>
            </a:extLst>
          </p:cNvPr>
          <p:cNvSpPr txBox="1"/>
          <p:nvPr/>
        </p:nvSpPr>
        <p:spPr>
          <a:xfrm>
            <a:off x="5612490" y="2240703"/>
            <a:ext cx="52690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1"/>
                </a:solidFill>
                <a:latin typeface="+mj-lt"/>
              </a:rPr>
              <a:t>Customer feedback: No need to take follow up for schedule delivery planning </a:t>
            </a:r>
          </a:p>
          <a:p>
            <a:pPr>
              <a:spcBef>
                <a:spcPts val="20"/>
              </a:spcBef>
              <a:buClr>
                <a:schemeClr val="bg1"/>
              </a:buClr>
            </a:pPr>
            <a:endParaRPr lang="en-US" sz="25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spcBef>
                <a:spcPts val="2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1"/>
                </a:solidFill>
                <a:latin typeface="+mj-lt"/>
              </a:rPr>
              <a:t>A customer never visits our works for casting follow up </a:t>
            </a:r>
            <a:endParaRPr lang="en-IN" sz="2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Arrow: Pentagon 4">
            <a:extLst>
              <a:ext uri="{FF2B5EF4-FFF2-40B4-BE49-F238E27FC236}">
                <a16:creationId xmlns:a16="http://schemas.microsoft.com/office/drawing/2014/main" xmlns="" id="{2634B52F-DF5C-4F16-BDCA-7969BC92A97D}"/>
              </a:ext>
            </a:extLst>
          </p:cNvPr>
          <p:cNvSpPr/>
          <p:nvPr/>
        </p:nvSpPr>
        <p:spPr>
          <a:xfrm flipH="1">
            <a:off x="7454489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Arrow: Pentagon 4">
            <a:extLst>
              <a:ext uri="{FF2B5EF4-FFF2-40B4-BE49-F238E27FC236}">
                <a16:creationId xmlns:a16="http://schemas.microsoft.com/office/drawing/2014/main" xmlns="" id="{331DFCA9-2B68-4BAE-800E-FB9B9D113420}"/>
              </a:ext>
            </a:extLst>
          </p:cNvPr>
          <p:cNvSpPr/>
          <p:nvPr/>
        </p:nvSpPr>
        <p:spPr>
          <a:xfrm flipH="1">
            <a:off x="7887782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xmlns="" id="{4D73647D-20F1-4959-A808-275D2266F2AD}"/>
              </a:ext>
            </a:extLst>
          </p:cNvPr>
          <p:cNvSpPr/>
          <p:nvPr/>
        </p:nvSpPr>
        <p:spPr>
          <a:xfrm>
            <a:off x="-22303" y="1972339"/>
            <a:ext cx="5595209" cy="3149053"/>
          </a:xfrm>
          <a:prstGeom prst="homePlate">
            <a:avLst>
              <a:gd name="adj" fmla="val 31755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CF6509-DF77-4EC3-A093-97AEB22FEA92}"/>
              </a:ext>
            </a:extLst>
          </p:cNvPr>
          <p:cNvSpPr txBox="1"/>
          <p:nvPr/>
        </p:nvSpPr>
        <p:spPr>
          <a:xfrm>
            <a:off x="395619" y="376222"/>
            <a:ext cx="53869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  <a:latin typeface="Calibri Light (Headings)"/>
              </a:rPr>
              <a:t>OUR </a:t>
            </a:r>
            <a:r>
              <a:rPr lang="en-US" sz="2500" dirty="0" smtClean="0">
                <a:solidFill>
                  <a:srgbClr val="C00000"/>
                </a:solidFill>
                <a:latin typeface="Calibri Light (Headings)"/>
              </a:rPr>
              <a:t>CUSTOMERS</a:t>
            </a:r>
            <a:endParaRPr lang="en-US" sz="2500" dirty="0">
              <a:solidFill>
                <a:srgbClr val="C00000"/>
              </a:solidFill>
              <a:latin typeface="Calibri Light (Headings)"/>
            </a:endParaRPr>
          </a:p>
        </p:txBody>
      </p:sp>
      <p:sp>
        <p:nvSpPr>
          <p:cNvPr id="20" name="Arrow: Pentagon 16">
            <a:extLst>
              <a:ext uri="{FF2B5EF4-FFF2-40B4-BE49-F238E27FC236}">
                <a16:creationId xmlns:a16="http://schemas.microsoft.com/office/drawing/2014/main" xmlns="" id="{529FB476-709E-4981-B712-C244655A5D33}"/>
              </a:ext>
            </a:extLst>
          </p:cNvPr>
          <p:cNvSpPr/>
          <p:nvPr/>
        </p:nvSpPr>
        <p:spPr>
          <a:xfrm>
            <a:off x="0" y="432081"/>
            <a:ext cx="338469" cy="369886"/>
          </a:xfrm>
          <a:prstGeom prst="homePlate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93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6FA590E7-737A-4C10-B0BA-A8D068B40347}"/>
              </a:ext>
            </a:extLst>
          </p:cNvPr>
          <p:cNvSpPr/>
          <p:nvPr/>
        </p:nvSpPr>
        <p:spPr>
          <a:xfrm>
            <a:off x="0" y="-2"/>
            <a:ext cx="5386192" cy="2836141"/>
          </a:xfrm>
          <a:prstGeom prst="homePlate">
            <a:avLst/>
          </a:prstGeom>
          <a:blipFill dpi="0"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Arrow: Pentagon 4">
            <a:extLst>
              <a:ext uri="{FF2B5EF4-FFF2-40B4-BE49-F238E27FC236}">
                <a16:creationId xmlns:a16="http://schemas.microsoft.com/office/drawing/2014/main" xmlns="" id="{A7B48349-0D28-457D-835D-B2338FB5B8F8}"/>
              </a:ext>
            </a:extLst>
          </p:cNvPr>
          <p:cNvSpPr/>
          <p:nvPr/>
        </p:nvSpPr>
        <p:spPr>
          <a:xfrm flipH="1">
            <a:off x="7454489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Arrow: Pentagon 4">
            <a:extLst>
              <a:ext uri="{FF2B5EF4-FFF2-40B4-BE49-F238E27FC236}">
                <a16:creationId xmlns:a16="http://schemas.microsoft.com/office/drawing/2014/main" xmlns="" id="{85627300-54AD-443B-AC91-BDCCA2AB565B}"/>
              </a:ext>
            </a:extLst>
          </p:cNvPr>
          <p:cNvSpPr/>
          <p:nvPr/>
        </p:nvSpPr>
        <p:spPr>
          <a:xfrm flipH="1">
            <a:off x="7887782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9F4F758-681A-46C8-BF7F-BD0F622D3AC9}"/>
              </a:ext>
            </a:extLst>
          </p:cNvPr>
          <p:cNvSpPr/>
          <p:nvPr/>
        </p:nvSpPr>
        <p:spPr>
          <a:xfrm>
            <a:off x="6978317" y="1683220"/>
            <a:ext cx="5213683" cy="1291742"/>
          </a:xfrm>
          <a:prstGeom prst="rect">
            <a:avLst/>
          </a:prstGeom>
          <a:solidFill>
            <a:srgbClr val="C0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F028A6EB-EA95-47F5-93B3-5F115C51C158}"/>
              </a:ext>
            </a:extLst>
          </p:cNvPr>
          <p:cNvSpPr/>
          <p:nvPr/>
        </p:nvSpPr>
        <p:spPr>
          <a:xfrm>
            <a:off x="2" y="1683220"/>
            <a:ext cx="11260898" cy="1291742"/>
          </a:xfrm>
          <a:prstGeom prst="homePlate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04C49832-3120-47C3-8750-47B3E0E05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14438" y="452745"/>
            <a:ext cx="2073807" cy="891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36348A-976D-46D3-9E30-C17756D61ED3}"/>
              </a:ext>
            </a:extLst>
          </p:cNvPr>
          <p:cNvSpPr txBox="1"/>
          <p:nvPr/>
        </p:nvSpPr>
        <p:spPr>
          <a:xfrm>
            <a:off x="328619" y="1821259"/>
            <a:ext cx="10194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"/>
              </a:spcBef>
              <a:buClr>
                <a:srgbClr val="6C0000"/>
              </a:buClr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Present approved foundry for John Deere, </a:t>
            </a:r>
            <a:r>
              <a:rPr lang="en-US" sz="3000" dirty="0" err="1">
                <a:solidFill>
                  <a:schemeClr val="bg1"/>
                </a:solidFill>
                <a:latin typeface="+mj-lt"/>
              </a:rPr>
              <a:t>Manugraph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, Kirloskar, Hitachi and serving many MNC companies</a:t>
            </a:r>
            <a:endParaRPr lang="en-IN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C92482-4760-41C1-86DE-73B667589B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01" y="3359589"/>
            <a:ext cx="2927762" cy="1626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6C258D5-FD13-4245-A394-418A7E3651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5268617"/>
            <a:ext cx="2752224" cy="11670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9EC4F60-A0AC-4346-BC8F-8A675723FD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3313476"/>
            <a:ext cx="2209800" cy="14778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915173D-4CB4-41EC-B753-78B24A78DD6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9619" y="3572730"/>
            <a:ext cx="3393123" cy="11471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CF6509-DF77-4EC3-A093-97AEB22FEA92}"/>
              </a:ext>
            </a:extLst>
          </p:cNvPr>
          <p:cNvSpPr txBox="1"/>
          <p:nvPr/>
        </p:nvSpPr>
        <p:spPr>
          <a:xfrm>
            <a:off x="395619" y="376222"/>
            <a:ext cx="53869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  <a:latin typeface="Calibri Light (Headings)"/>
              </a:rPr>
              <a:t>OUR </a:t>
            </a:r>
            <a:r>
              <a:rPr lang="en-US" sz="2500" dirty="0" smtClean="0">
                <a:solidFill>
                  <a:srgbClr val="C00000"/>
                </a:solidFill>
                <a:latin typeface="Calibri Light (Headings)"/>
              </a:rPr>
              <a:t>CUSTOMERS</a:t>
            </a:r>
            <a:endParaRPr lang="en-US" sz="2500" dirty="0">
              <a:solidFill>
                <a:srgbClr val="C00000"/>
              </a:solidFill>
              <a:latin typeface="Calibri Light (Headings)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xmlns="" id="{529FB476-709E-4981-B712-C244655A5D33}"/>
              </a:ext>
            </a:extLst>
          </p:cNvPr>
          <p:cNvSpPr/>
          <p:nvPr/>
        </p:nvSpPr>
        <p:spPr>
          <a:xfrm>
            <a:off x="0" y="432081"/>
            <a:ext cx="338469" cy="369886"/>
          </a:xfrm>
          <a:prstGeom prst="homePlate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47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539B583-EFB5-4486-B865-6958C76C6F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black">
                <a:tint val="45000"/>
                <a:satMod val="400000"/>
              </a:prst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60" y="-5811"/>
            <a:ext cx="10575238" cy="6883840"/>
          </a:xfrm>
          <a:prstGeom prst="rect">
            <a:avLst/>
          </a:prstGeom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F7D240DA-1013-43C2-A21D-8CA9628FD4A0}"/>
              </a:ext>
            </a:extLst>
          </p:cNvPr>
          <p:cNvSpPr/>
          <p:nvPr/>
        </p:nvSpPr>
        <p:spPr>
          <a:xfrm>
            <a:off x="-3316" y="18701"/>
            <a:ext cx="9157252" cy="6858000"/>
          </a:xfrm>
          <a:prstGeom prst="homePlate">
            <a:avLst/>
          </a:prstGeom>
          <a:solidFill>
            <a:srgbClr val="92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xmlns="" id="{E4FA1D99-AD25-4257-9F58-7BC06D293C15}"/>
              </a:ext>
            </a:extLst>
          </p:cNvPr>
          <p:cNvSpPr/>
          <p:nvPr/>
        </p:nvSpPr>
        <p:spPr>
          <a:xfrm flipH="1">
            <a:off x="28160" y="6445"/>
            <a:ext cx="10126132" cy="6858000"/>
          </a:xfrm>
          <a:prstGeom prst="homePlat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xmlns="" id="{1CA89441-1661-49A4-A5E5-E0E2B5E51668}"/>
              </a:ext>
            </a:extLst>
          </p:cNvPr>
          <p:cNvSpPr/>
          <p:nvPr/>
        </p:nvSpPr>
        <p:spPr>
          <a:xfrm flipH="1">
            <a:off x="3394056" y="18576"/>
            <a:ext cx="8136833" cy="6865139"/>
          </a:xfrm>
          <a:prstGeom prst="homePlate">
            <a:avLst>
              <a:gd name="adj" fmla="val 44766"/>
            </a:avLst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xmlns="" id="{1E9B6BD4-ECFD-4E12-82CD-2909F7C32492}"/>
              </a:ext>
            </a:extLst>
          </p:cNvPr>
          <p:cNvSpPr/>
          <p:nvPr/>
        </p:nvSpPr>
        <p:spPr>
          <a:xfrm flipH="1">
            <a:off x="4267735" y="-5811"/>
            <a:ext cx="7934741" cy="6922208"/>
          </a:xfrm>
          <a:prstGeom prst="homePlate">
            <a:avLst>
              <a:gd name="adj" fmla="val 438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A215FE63-B138-44D2-9E48-1B73DC050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91162" y="1843154"/>
            <a:ext cx="3339560" cy="1436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36348A-976D-46D3-9E30-C17756D61ED3}"/>
              </a:ext>
            </a:extLst>
          </p:cNvPr>
          <p:cNvSpPr txBox="1"/>
          <p:nvPr/>
        </p:nvSpPr>
        <p:spPr>
          <a:xfrm>
            <a:off x="7013888" y="3291655"/>
            <a:ext cx="5178112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"/>
              </a:spcBef>
              <a:buClr>
                <a:srgbClr val="6C0000"/>
              </a:buClr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>
              <a:spcBef>
                <a:spcPts val="20"/>
              </a:spcBef>
              <a:buClr>
                <a:srgbClr val="6C0000"/>
              </a:buCl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890/1&amp;2, Behind Menon Pistons Ltd., Nagaon, Kolhapur, (Maharashtra) INDIA. - 416 122 </a:t>
            </a:r>
          </a:p>
          <a:p>
            <a:pPr>
              <a:spcBef>
                <a:spcPts val="20"/>
              </a:spcBef>
              <a:buClr>
                <a:srgbClr val="6C0000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spcBef>
                <a:spcPts val="20"/>
              </a:spcBef>
              <a:buClr>
                <a:srgbClr val="6C0000"/>
              </a:buClr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Ph. No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.: +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91 - 230 -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2468881 </a:t>
            </a:r>
          </a:p>
          <a:p>
            <a:pPr>
              <a:spcBef>
                <a:spcPts val="20"/>
              </a:spcBef>
              <a:buClr>
                <a:srgbClr val="6C0000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spcBef>
                <a:spcPts val="20"/>
              </a:spcBef>
              <a:buClr>
                <a:srgbClr val="6C0000"/>
              </a:buClr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E-mail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 ravientkop@gmail.com </a:t>
            </a:r>
          </a:p>
          <a:p>
            <a:pPr>
              <a:spcBef>
                <a:spcPts val="20"/>
              </a:spcBef>
              <a:buClr>
                <a:srgbClr val="6C0000"/>
              </a:buClr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E-mail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 info@ravientkop.co.in </a:t>
            </a:r>
          </a:p>
          <a:p>
            <a:pPr>
              <a:spcBef>
                <a:spcPts val="20"/>
              </a:spcBef>
              <a:buClr>
                <a:srgbClr val="6C0000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spcBef>
                <a:spcPts val="20"/>
              </a:spcBef>
              <a:buClr>
                <a:srgbClr val="6C0000"/>
              </a:buCl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Website: www.ravientkop.co.in 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584B7D-3E99-48AF-981A-FB925184639E}"/>
              </a:ext>
            </a:extLst>
          </p:cNvPr>
          <p:cNvSpPr txBox="1"/>
          <p:nvPr/>
        </p:nvSpPr>
        <p:spPr>
          <a:xfrm>
            <a:off x="7091162" y="913457"/>
            <a:ext cx="25485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"/>
              </a:spcBef>
              <a:buClr>
                <a:srgbClr val="6C0000"/>
              </a:buClr>
            </a:pPr>
            <a:r>
              <a:rPr lang="en-US" sz="2500" dirty="0">
                <a:solidFill>
                  <a:srgbClr val="C02000"/>
                </a:solidFill>
                <a:latin typeface="Calibri Light (Headings)"/>
              </a:rPr>
              <a:t>CONTACT US </a:t>
            </a:r>
          </a:p>
        </p:txBody>
      </p:sp>
    </p:spTree>
    <p:extLst>
      <p:ext uri="{BB962C8B-B14F-4D97-AF65-F5344CB8AC3E}">
        <p14:creationId xmlns:p14="http://schemas.microsoft.com/office/powerpoint/2010/main" val="11925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row: Pentagon 45">
            <a:extLst>
              <a:ext uri="{FF2B5EF4-FFF2-40B4-BE49-F238E27FC236}">
                <a16:creationId xmlns:a16="http://schemas.microsoft.com/office/drawing/2014/main" xmlns="" id="{7A7FF2C4-909B-4134-A73C-0033411301DD}"/>
              </a:ext>
            </a:extLst>
          </p:cNvPr>
          <p:cNvSpPr/>
          <p:nvPr/>
        </p:nvSpPr>
        <p:spPr>
          <a:xfrm>
            <a:off x="0" y="0"/>
            <a:ext cx="4559300" cy="6425919"/>
          </a:xfrm>
          <a:custGeom>
            <a:avLst/>
            <a:gdLst>
              <a:gd name="connsiteX0" fmla="*/ 0 w 8076290"/>
              <a:gd name="connsiteY0" fmla="*/ 0 h 6839712"/>
              <a:gd name="connsiteX1" fmla="*/ 4656434 w 8076290"/>
              <a:gd name="connsiteY1" fmla="*/ 0 h 6839712"/>
              <a:gd name="connsiteX2" fmla="*/ 8076290 w 8076290"/>
              <a:gd name="connsiteY2" fmla="*/ 3419856 h 6839712"/>
              <a:gd name="connsiteX3" fmla="*/ 4656434 w 8076290"/>
              <a:gd name="connsiteY3" fmla="*/ 6839712 h 6839712"/>
              <a:gd name="connsiteX4" fmla="*/ 0 w 8076290"/>
              <a:gd name="connsiteY4" fmla="*/ 6839712 h 6839712"/>
              <a:gd name="connsiteX5" fmla="*/ 0 w 8076290"/>
              <a:gd name="connsiteY5" fmla="*/ 0 h 6839712"/>
              <a:gd name="connsiteX0" fmla="*/ 0 w 5612490"/>
              <a:gd name="connsiteY0" fmla="*/ 0 h 6839712"/>
              <a:gd name="connsiteX1" fmla="*/ 4656434 w 5612490"/>
              <a:gd name="connsiteY1" fmla="*/ 0 h 6839712"/>
              <a:gd name="connsiteX2" fmla="*/ 5612490 w 5612490"/>
              <a:gd name="connsiteY2" fmla="*/ 3559556 h 6839712"/>
              <a:gd name="connsiteX3" fmla="*/ 4656434 w 5612490"/>
              <a:gd name="connsiteY3" fmla="*/ 6839712 h 6839712"/>
              <a:gd name="connsiteX4" fmla="*/ 0 w 5612490"/>
              <a:gd name="connsiteY4" fmla="*/ 6839712 h 6839712"/>
              <a:gd name="connsiteX5" fmla="*/ 0 w 5612490"/>
              <a:gd name="connsiteY5" fmla="*/ 0 h 6839712"/>
              <a:gd name="connsiteX0" fmla="*/ 0 w 5612490"/>
              <a:gd name="connsiteY0" fmla="*/ 0 h 6839712"/>
              <a:gd name="connsiteX1" fmla="*/ 3348334 w 5612490"/>
              <a:gd name="connsiteY1" fmla="*/ 0 h 6839712"/>
              <a:gd name="connsiteX2" fmla="*/ 5612490 w 5612490"/>
              <a:gd name="connsiteY2" fmla="*/ 3559556 h 6839712"/>
              <a:gd name="connsiteX3" fmla="*/ 4656434 w 5612490"/>
              <a:gd name="connsiteY3" fmla="*/ 6839712 h 6839712"/>
              <a:gd name="connsiteX4" fmla="*/ 0 w 5612490"/>
              <a:gd name="connsiteY4" fmla="*/ 6839712 h 6839712"/>
              <a:gd name="connsiteX5" fmla="*/ 0 w 5612490"/>
              <a:gd name="connsiteY5" fmla="*/ 0 h 6839712"/>
              <a:gd name="connsiteX0" fmla="*/ 0 w 5612490"/>
              <a:gd name="connsiteY0" fmla="*/ 0 h 6839712"/>
              <a:gd name="connsiteX1" fmla="*/ 3348334 w 5612490"/>
              <a:gd name="connsiteY1" fmla="*/ 0 h 6839712"/>
              <a:gd name="connsiteX2" fmla="*/ 5612490 w 5612490"/>
              <a:gd name="connsiteY2" fmla="*/ 3559556 h 6839712"/>
              <a:gd name="connsiteX3" fmla="*/ 3513434 w 5612490"/>
              <a:gd name="connsiteY3" fmla="*/ 6839712 h 6839712"/>
              <a:gd name="connsiteX4" fmla="*/ 0 w 5612490"/>
              <a:gd name="connsiteY4" fmla="*/ 6839712 h 6839712"/>
              <a:gd name="connsiteX5" fmla="*/ 0 w 5612490"/>
              <a:gd name="connsiteY5" fmla="*/ 0 h 6839712"/>
              <a:gd name="connsiteX0" fmla="*/ 0 w 5612490"/>
              <a:gd name="connsiteY0" fmla="*/ 0 h 6877812"/>
              <a:gd name="connsiteX1" fmla="*/ 3348334 w 5612490"/>
              <a:gd name="connsiteY1" fmla="*/ 0 h 6877812"/>
              <a:gd name="connsiteX2" fmla="*/ 5612490 w 5612490"/>
              <a:gd name="connsiteY2" fmla="*/ 3559556 h 6877812"/>
              <a:gd name="connsiteX3" fmla="*/ 3449934 w 5612490"/>
              <a:gd name="connsiteY3" fmla="*/ 6877812 h 6877812"/>
              <a:gd name="connsiteX4" fmla="*/ 0 w 5612490"/>
              <a:gd name="connsiteY4" fmla="*/ 6839712 h 6877812"/>
              <a:gd name="connsiteX5" fmla="*/ 0 w 5612490"/>
              <a:gd name="connsiteY5" fmla="*/ 0 h 687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2490" h="6877812">
                <a:moveTo>
                  <a:pt x="0" y="0"/>
                </a:moveTo>
                <a:lnTo>
                  <a:pt x="3348334" y="0"/>
                </a:lnTo>
                <a:lnTo>
                  <a:pt x="5612490" y="3559556"/>
                </a:lnTo>
                <a:lnTo>
                  <a:pt x="3449934" y="6877812"/>
                </a:lnTo>
                <a:lnTo>
                  <a:pt x="0" y="683971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DB0558F-BDB7-44DF-AD01-9DACC575176B}"/>
              </a:ext>
            </a:extLst>
          </p:cNvPr>
          <p:cNvSpPr/>
          <p:nvPr/>
        </p:nvSpPr>
        <p:spPr>
          <a:xfrm>
            <a:off x="4102101" y="1704869"/>
            <a:ext cx="8089900" cy="5153129"/>
          </a:xfrm>
          <a:prstGeom prst="rect">
            <a:avLst/>
          </a:prstGeom>
          <a:solidFill>
            <a:srgbClr val="C0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Arrow: Pentagon 4">
            <a:extLst>
              <a:ext uri="{FF2B5EF4-FFF2-40B4-BE49-F238E27FC236}">
                <a16:creationId xmlns:a16="http://schemas.microsoft.com/office/drawing/2014/main" xmlns="" id="{8C727388-71B2-47C9-984D-E7B35B7461B5}"/>
              </a:ext>
            </a:extLst>
          </p:cNvPr>
          <p:cNvSpPr/>
          <p:nvPr/>
        </p:nvSpPr>
        <p:spPr>
          <a:xfrm>
            <a:off x="-8656" y="1704870"/>
            <a:ext cx="11969007" cy="515313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  <a:gd name="connsiteX0" fmla="*/ 9838 w 11773141"/>
              <a:gd name="connsiteY0" fmla="*/ 5863 h 3149053"/>
              <a:gd name="connsiteX1" fmla="*/ 10508296 w 11773141"/>
              <a:gd name="connsiteY1" fmla="*/ 0 h 3149053"/>
              <a:gd name="connsiteX2" fmla="*/ 11773141 w 11773141"/>
              <a:gd name="connsiteY2" fmla="*/ 1572183 h 3149053"/>
              <a:gd name="connsiteX3" fmla="*/ 10508296 w 11773141"/>
              <a:gd name="connsiteY3" fmla="*/ 3144366 h 3149053"/>
              <a:gd name="connsiteX4" fmla="*/ 20411 w 11773141"/>
              <a:gd name="connsiteY4" fmla="*/ 3149053 h 3149053"/>
              <a:gd name="connsiteX5" fmla="*/ 9838 w 11773141"/>
              <a:gd name="connsiteY5" fmla="*/ 5863 h 3149053"/>
              <a:gd name="connsiteX0" fmla="*/ 18357 w 11781660"/>
              <a:gd name="connsiteY0" fmla="*/ 5863 h 3149053"/>
              <a:gd name="connsiteX1" fmla="*/ 10516815 w 11781660"/>
              <a:gd name="connsiteY1" fmla="*/ 0 h 3149053"/>
              <a:gd name="connsiteX2" fmla="*/ 11781660 w 11781660"/>
              <a:gd name="connsiteY2" fmla="*/ 1572183 h 3149053"/>
              <a:gd name="connsiteX3" fmla="*/ 10516815 w 11781660"/>
              <a:gd name="connsiteY3" fmla="*/ 3144366 h 3149053"/>
              <a:gd name="connsiteX4" fmla="*/ 16429 w 11781660"/>
              <a:gd name="connsiteY4" fmla="*/ 3149053 h 3149053"/>
              <a:gd name="connsiteX5" fmla="*/ 18357 w 1178166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81660" h="3149053">
                <a:moveTo>
                  <a:pt x="18357" y="5863"/>
                </a:moveTo>
                <a:lnTo>
                  <a:pt x="10516815" y="0"/>
                </a:lnTo>
                <a:lnTo>
                  <a:pt x="11781660" y="1572183"/>
                </a:lnTo>
                <a:lnTo>
                  <a:pt x="10516815" y="3144366"/>
                </a:lnTo>
                <a:lnTo>
                  <a:pt x="16429" y="3149053"/>
                </a:lnTo>
                <a:cubicBezTo>
                  <a:pt x="-20431" y="2099710"/>
                  <a:pt x="15894" y="1067237"/>
                  <a:pt x="18357" y="5863"/>
                </a:cubicBezTo>
                <a:close/>
              </a:path>
            </a:pathLst>
          </a:cu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9C7E9A-BA95-48B4-B3DE-0ADD713E87AD}"/>
              </a:ext>
            </a:extLst>
          </p:cNvPr>
          <p:cNvSpPr txBox="1"/>
          <p:nvPr/>
        </p:nvSpPr>
        <p:spPr>
          <a:xfrm>
            <a:off x="752815" y="3281167"/>
            <a:ext cx="101303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+mj-lt"/>
              </a:rPr>
              <a:t>MANAGEMENT TEAM :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MR. ISHWAR PATEL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  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(B. Com.)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FINANCE, PURCHASE,  MARKETING, 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ACCOUNTS &amp; PURCHASE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MR. NILESH PATEL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        </a:t>
            </a:r>
            <a:r>
              <a:rPr lang="en-US" sz="1800" i="1" dirty="0">
                <a:solidFill>
                  <a:schemeClr val="bg1"/>
                </a:solidFill>
                <a:latin typeface="+mj-lt"/>
              </a:rPr>
              <a:t>(Be. Prod.) 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MACHINE SHOP IN CHARGE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MR. ASH ISH PATEL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      </a:t>
            </a:r>
            <a:r>
              <a:rPr lang="en-US" sz="1800" i="1" dirty="0">
                <a:solidFill>
                  <a:schemeClr val="bg1"/>
                </a:solidFill>
                <a:latin typeface="+mj-lt"/>
              </a:rPr>
              <a:t>(Be. Prod.)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DEVELOPMENT AND MOLDING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MR. HIREN PATEL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    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(B.Sc.)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QUALITY, PRODUCTION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MR. JAYANTI PATEL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 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(H. S. C.)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PLANT DEVELOPMENT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71394787-EE20-4E14-8573-9EDFFD2EB1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14438" y="452745"/>
            <a:ext cx="2073807" cy="8919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201ABC6-A783-4026-9176-47BE429AD716}"/>
              </a:ext>
            </a:extLst>
          </p:cNvPr>
          <p:cNvSpPr txBox="1"/>
          <p:nvPr/>
        </p:nvSpPr>
        <p:spPr>
          <a:xfrm>
            <a:off x="752815" y="1975645"/>
            <a:ext cx="62184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1"/>
                </a:solidFill>
                <a:latin typeface="+mj-lt"/>
              </a:rPr>
              <a:t>Partners involvement in all departments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1"/>
                </a:solidFill>
                <a:latin typeface="+mj-lt"/>
              </a:rPr>
              <a:t>Qualified partners for each department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0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858799-DF0E-42F1-9D04-821391494EF5}"/>
              </a:ext>
            </a:extLst>
          </p:cNvPr>
          <p:cNvSpPr txBox="1"/>
          <p:nvPr/>
        </p:nvSpPr>
        <p:spPr>
          <a:xfrm>
            <a:off x="338469" y="378497"/>
            <a:ext cx="50062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  <a:latin typeface="Calibri Light (Headings)"/>
              </a:rPr>
              <a:t>OUR STRENGTH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0D6D48D1-70F5-4C7B-BBAA-2802B51CBA57}"/>
              </a:ext>
            </a:extLst>
          </p:cNvPr>
          <p:cNvSpPr/>
          <p:nvPr/>
        </p:nvSpPr>
        <p:spPr>
          <a:xfrm>
            <a:off x="0" y="432081"/>
            <a:ext cx="338469" cy="369886"/>
          </a:xfrm>
          <a:prstGeom prst="homePlate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7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Pentagon 24">
            <a:extLst>
              <a:ext uri="{FF2B5EF4-FFF2-40B4-BE49-F238E27FC236}">
                <a16:creationId xmlns:a16="http://schemas.microsoft.com/office/drawing/2014/main" xmlns="" id="{3DA81AB5-E151-48AA-B43B-B1FB401C710E}"/>
              </a:ext>
            </a:extLst>
          </p:cNvPr>
          <p:cNvSpPr/>
          <p:nvPr/>
        </p:nvSpPr>
        <p:spPr>
          <a:xfrm>
            <a:off x="0" y="0"/>
            <a:ext cx="8076290" cy="6839712"/>
          </a:xfrm>
          <a:prstGeom prst="homePlate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AD2D2B3-2FEE-4871-8F8E-6B7DB72C1ECD}"/>
              </a:ext>
            </a:extLst>
          </p:cNvPr>
          <p:cNvSpPr/>
          <p:nvPr/>
        </p:nvSpPr>
        <p:spPr>
          <a:xfrm>
            <a:off x="7235806" y="1972340"/>
            <a:ext cx="4956194" cy="3149053"/>
          </a:xfrm>
          <a:prstGeom prst="rect">
            <a:avLst/>
          </a:prstGeom>
          <a:solidFill>
            <a:srgbClr val="C0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Arrow: Pentagon 4">
            <a:extLst>
              <a:ext uri="{FF2B5EF4-FFF2-40B4-BE49-F238E27FC236}">
                <a16:creationId xmlns:a16="http://schemas.microsoft.com/office/drawing/2014/main" xmlns="" id="{D1F2AE99-C929-4AC4-89A1-581833B9B3A8}"/>
              </a:ext>
            </a:extLst>
          </p:cNvPr>
          <p:cNvSpPr/>
          <p:nvPr/>
        </p:nvSpPr>
        <p:spPr>
          <a:xfrm>
            <a:off x="-85725" y="1972340"/>
            <a:ext cx="11662031" cy="3144366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  <a:gd name="connsiteX0" fmla="*/ 905 w 11788052"/>
              <a:gd name="connsiteY0" fmla="*/ 5863 h 3149053"/>
              <a:gd name="connsiteX1" fmla="*/ 10523207 w 11788052"/>
              <a:gd name="connsiteY1" fmla="*/ 0 h 3149053"/>
              <a:gd name="connsiteX2" fmla="*/ 11788052 w 11788052"/>
              <a:gd name="connsiteY2" fmla="*/ 1572183 h 3149053"/>
              <a:gd name="connsiteX3" fmla="*/ 10523207 w 11788052"/>
              <a:gd name="connsiteY3" fmla="*/ 3144366 h 3149053"/>
              <a:gd name="connsiteX4" fmla="*/ 35322 w 11788052"/>
              <a:gd name="connsiteY4" fmla="*/ 3149053 h 3149053"/>
              <a:gd name="connsiteX5" fmla="*/ 905 w 11788052"/>
              <a:gd name="connsiteY5" fmla="*/ 5863 h 3149053"/>
              <a:gd name="connsiteX0" fmla="*/ 17930 w 11805077"/>
              <a:gd name="connsiteY0" fmla="*/ 5863 h 3144366"/>
              <a:gd name="connsiteX1" fmla="*/ 10540232 w 11805077"/>
              <a:gd name="connsiteY1" fmla="*/ 0 h 3144366"/>
              <a:gd name="connsiteX2" fmla="*/ 11805077 w 11805077"/>
              <a:gd name="connsiteY2" fmla="*/ 1572183 h 3144366"/>
              <a:gd name="connsiteX3" fmla="*/ 10540232 w 11805077"/>
              <a:gd name="connsiteY3" fmla="*/ 3144366 h 3144366"/>
              <a:gd name="connsiteX4" fmla="*/ 16580 w 11805077"/>
              <a:gd name="connsiteY4" fmla="*/ 3137330 h 3144366"/>
              <a:gd name="connsiteX5" fmla="*/ 17930 w 11805077"/>
              <a:gd name="connsiteY5" fmla="*/ 5863 h 3144366"/>
              <a:gd name="connsiteX0" fmla="*/ 1350 w 11788497"/>
              <a:gd name="connsiteY0" fmla="*/ 5863 h 3144366"/>
              <a:gd name="connsiteX1" fmla="*/ 10523652 w 11788497"/>
              <a:gd name="connsiteY1" fmla="*/ 0 h 3144366"/>
              <a:gd name="connsiteX2" fmla="*/ 11788497 w 11788497"/>
              <a:gd name="connsiteY2" fmla="*/ 1572183 h 3144366"/>
              <a:gd name="connsiteX3" fmla="*/ 10523652 w 11788497"/>
              <a:gd name="connsiteY3" fmla="*/ 3144366 h 3144366"/>
              <a:gd name="connsiteX4" fmla="*/ 0 w 11788497"/>
              <a:gd name="connsiteY4" fmla="*/ 3137330 h 3144366"/>
              <a:gd name="connsiteX5" fmla="*/ 1350 w 11788497"/>
              <a:gd name="connsiteY5" fmla="*/ 5863 h 3144366"/>
              <a:gd name="connsiteX0" fmla="*/ 1350 w 11788497"/>
              <a:gd name="connsiteY0" fmla="*/ 5863 h 3144366"/>
              <a:gd name="connsiteX1" fmla="*/ 10523652 w 11788497"/>
              <a:gd name="connsiteY1" fmla="*/ 0 h 3144366"/>
              <a:gd name="connsiteX2" fmla="*/ 11788497 w 11788497"/>
              <a:gd name="connsiteY2" fmla="*/ 1572183 h 3144366"/>
              <a:gd name="connsiteX3" fmla="*/ 10523652 w 11788497"/>
              <a:gd name="connsiteY3" fmla="*/ 3144366 h 3144366"/>
              <a:gd name="connsiteX4" fmla="*/ 0 w 11788497"/>
              <a:gd name="connsiteY4" fmla="*/ 3137330 h 3144366"/>
              <a:gd name="connsiteX5" fmla="*/ 1350 w 11788497"/>
              <a:gd name="connsiteY5" fmla="*/ 5863 h 3144366"/>
              <a:gd name="connsiteX0" fmla="*/ 0 w 11787147"/>
              <a:gd name="connsiteY0" fmla="*/ 5863 h 3144366"/>
              <a:gd name="connsiteX1" fmla="*/ 10522302 w 11787147"/>
              <a:gd name="connsiteY1" fmla="*/ 0 h 3144366"/>
              <a:gd name="connsiteX2" fmla="*/ 11787147 w 11787147"/>
              <a:gd name="connsiteY2" fmla="*/ 1572183 h 3144366"/>
              <a:gd name="connsiteX3" fmla="*/ 10522302 w 11787147"/>
              <a:gd name="connsiteY3" fmla="*/ 3144366 h 3144366"/>
              <a:gd name="connsiteX4" fmla="*/ 22495 w 11787147"/>
              <a:gd name="connsiteY4" fmla="*/ 3133423 h 3144366"/>
              <a:gd name="connsiteX5" fmla="*/ 0 w 11787147"/>
              <a:gd name="connsiteY5" fmla="*/ 5863 h 3144366"/>
              <a:gd name="connsiteX0" fmla="*/ 0 w 11787147"/>
              <a:gd name="connsiteY0" fmla="*/ 5863 h 3144366"/>
              <a:gd name="connsiteX1" fmla="*/ 10522302 w 11787147"/>
              <a:gd name="connsiteY1" fmla="*/ 0 h 3144366"/>
              <a:gd name="connsiteX2" fmla="*/ 11787147 w 11787147"/>
              <a:gd name="connsiteY2" fmla="*/ 1572183 h 3144366"/>
              <a:gd name="connsiteX3" fmla="*/ 10522302 w 11787147"/>
              <a:gd name="connsiteY3" fmla="*/ 3144366 h 3144366"/>
              <a:gd name="connsiteX4" fmla="*/ 22495 w 11787147"/>
              <a:gd name="connsiteY4" fmla="*/ 3133423 h 3144366"/>
              <a:gd name="connsiteX5" fmla="*/ 0 w 11787147"/>
              <a:gd name="connsiteY5" fmla="*/ 5863 h 3144366"/>
              <a:gd name="connsiteX0" fmla="*/ 0 w 11775225"/>
              <a:gd name="connsiteY0" fmla="*/ 5863 h 3144366"/>
              <a:gd name="connsiteX1" fmla="*/ 10510380 w 11775225"/>
              <a:gd name="connsiteY1" fmla="*/ 0 h 3144366"/>
              <a:gd name="connsiteX2" fmla="*/ 11775225 w 11775225"/>
              <a:gd name="connsiteY2" fmla="*/ 1572183 h 3144366"/>
              <a:gd name="connsiteX3" fmla="*/ 10510380 w 11775225"/>
              <a:gd name="connsiteY3" fmla="*/ 3144366 h 3144366"/>
              <a:gd name="connsiteX4" fmla="*/ 10573 w 11775225"/>
              <a:gd name="connsiteY4" fmla="*/ 3133423 h 3144366"/>
              <a:gd name="connsiteX5" fmla="*/ 0 w 11775225"/>
              <a:gd name="connsiteY5" fmla="*/ 5863 h 3144366"/>
              <a:gd name="connsiteX0" fmla="*/ 0 w 11775225"/>
              <a:gd name="connsiteY0" fmla="*/ 5863 h 3144366"/>
              <a:gd name="connsiteX1" fmla="*/ 10510380 w 11775225"/>
              <a:gd name="connsiteY1" fmla="*/ 0 h 3144366"/>
              <a:gd name="connsiteX2" fmla="*/ 11775225 w 11775225"/>
              <a:gd name="connsiteY2" fmla="*/ 1572183 h 3144366"/>
              <a:gd name="connsiteX3" fmla="*/ 10510380 w 11775225"/>
              <a:gd name="connsiteY3" fmla="*/ 3144366 h 3144366"/>
              <a:gd name="connsiteX4" fmla="*/ 10573 w 11775225"/>
              <a:gd name="connsiteY4" fmla="*/ 3133423 h 3144366"/>
              <a:gd name="connsiteX5" fmla="*/ 0 w 11775225"/>
              <a:gd name="connsiteY5" fmla="*/ 5863 h 3144366"/>
              <a:gd name="connsiteX0" fmla="*/ 0 w 11775225"/>
              <a:gd name="connsiteY0" fmla="*/ 5863 h 3144366"/>
              <a:gd name="connsiteX1" fmla="*/ 10510380 w 11775225"/>
              <a:gd name="connsiteY1" fmla="*/ 0 h 3144366"/>
              <a:gd name="connsiteX2" fmla="*/ 11775225 w 11775225"/>
              <a:gd name="connsiteY2" fmla="*/ 1572183 h 3144366"/>
              <a:gd name="connsiteX3" fmla="*/ 10510380 w 11775225"/>
              <a:gd name="connsiteY3" fmla="*/ 3144366 h 3144366"/>
              <a:gd name="connsiteX4" fmla="*/ 10573 w 11775225"/>
              <a:gd name="connsiteY4" fmla="*/ 3133423 h 3144366"/>
              <a:gd name="connsiteX5" fmla="*/ 0 w 11775225"/>
              <a:gd name="connsiteY5" fmla="*/ 5863 h 314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5225" h="3144366">
                <a:moveTo>
                  <a:pt x="0" y="5863"/>
                </a:moveTo>
                <a:lnTo>
                  <a:pt x="10510380" y="0"/>
                </a:lnTo>
                <a:lnTo>
                  <a:pt x="11775225" y="1572183"/>
                </a:lnTo>
                <a:lnTo>
                  <a:pt x="10510380" y="3144366"/>
                </a:lnTo>
                <a:lnTo>
                  <a:pt x="10573" y="3133423"/>
                </a:lnTo>
                <a:cubicBezTo>
                  <a:pt x="5506" y="2084080"/>
                  <a:pt x="11199" y="1092392"/>
                  <a:pt x="0" y="5863"/>
                </a:cubicBezTo>
                <a:close/>
              </a:path>
            </a:pathLst>
          </a:cu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2861FD-5D44-4B6C-B193-E73D6F41DBF9}"/>
              </a:ext>
            </a:extLst>
          </p:cNvPr>
          <p:cNvSpPr txBox="1"/>
          <p:nvPr/>
        </p:nvSpPr>
        <p:spPr>
          <a:xfrm>
            <a:off x="4707798" y="2344087"/>
            <a:ext cx="565771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bg1"/>
                </a:solidFill>
                <a:latin typeface="+mj-lt"/>
              </a:rPr>
              <a:t>On time delivery </a:t>
            </a:r>
          </a:p>
          <a:p>
            <a:r>
              <a:rPr lang="en-US" sz="4500" dirty="0">
                <a:solidFill>
                  <a:schemeClr val="bg1"/>
                </a:solidFill>
                <a:latin typeface="+mj-lt"/>
              </a:rPr>
              <a:t>and quality products </a:t>
            </a:r>
          </a:p>
          <a:p>
            <a:r>
              <a:rPr lang="en-US" sz="4500" dirty="0">
                <a:solidFill>
                  <a:schemeClr val="bg1"/>
                </a:solidFill>
                <a:latin typeface="+mj-lt"/>
              </a:rPr>
              <a:t>at competitive rates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04C49832-3120-47C3-8750-47B3E0E05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14438" y="452745"/>
            <a:ext cx="2073807" cy="891960"/>
          </a:xfrm>
          <a:prstGeom prst="rect">
            <a:avLst/>
          </a:prstGeom>
        </p:spPr>
      </p:pic>
      <p:sp>
        <p:nvSpPr>
          <p:cNvPr id="19" name="Arrow: Pentagon 4">
            <a:extLst>
              <a:ext uri="{FF2B5EF4-FFF2-40B4-BE49-F238E27FC236}">
                <a16:creationId xmlns:a16="http://schemas.microsoft.com/office/drawing/2014/main" xmlns="" id="{65A33438-06E7-48D3-B2D6-52AAC8A980BC}"/>
              </a:ext>
            </a:extLst>
          </p:cNvPr>
          <p:cNvSpPr/>
          <p:nvPr/>
        </p:nvSpPr>
        <p:spPr>
          <a:xfrm flipH="1">
            <a:off x="7454489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Arrow: Pentagon 4">
            <a:extLst>
              <a:ext uri="{FF2B5EF4-FFF2-40B4-BE49-F238E27FC236}">
                <a16:creationId xmlns:a16="http://schemas.microsoft.com/office/drawing/2014/main" xmlns="" id="{A2E17387-D65B-4FC8-B13B-CC4D8A4D1795}"/>
              </a:ext>
            </a:extLst>
          </p:cNvPr>
          <p:cNvSpPr/>
          <p:nvPr/>
        </p:nvSpPr>
        <p:spPr>
          <a:xfrm flipH="1">
            <a:off x="7887782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70EDAF-5E30-4180-A269-8C38D5F872B1}"/>
              </a:ext>
            </a:extLst>
          </p:cNvPr>
          <p:cNvSpPr txBox="1"/>
          <p:nvPr/>
        </p:nvSpPr>
        <p:spPr>
          <a:xfrm>
            <a:off x="338469" y="378497"/>
            <a:ext cx="50191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  <a:latin typeface="Calibri Light (Headings)"/>
              </a:rPr>
              <a:t>OUR STRENGTH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790D080F-FB4D-4BB9-974A-B76792DC73B8}"/>
              </a:ext>
            </a:extLst>
          </p:cNvPr>
          <p:cNvSpPr/>
          <p:nvPr/>
        </p:nvSpPr>
        <p:spPr>
          <a:xfrm>
            <a:off x="0" y="432081"/>
            <a:ext cx="338469" cy="369886"/>
          </a:xfrm>
          <a:prstGeom prst="homePlate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42B10C-CCEC-44F0-BFE0-34634AF36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" y="845037"/>
            <a:ext cx="3865993" cy="59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rrow: Pentagon 45">
            <a:extLst>
              <a:ext uri="{FF2B5EF4-FFF2-40B4-BE49-F238E27FC236}">
                <a16:creationId xmlns:a16="http://schemas.microsoft.com/office/drawing/2014/main" xmlns="" id="{D0D12BA2-D7EB-4C04-9DBD-10831F0BA49C}"/>
              </a:ext>
            </a:extLst>
          </p:cNvPr>
          <p:cNvSpPr/>
          <p:nvPr/>
        </p:nvSpPr>
        <p:spPr>
          <a:xfrm>
            <a:off x="0" y="0"/>
            <a:ext cx="5612490" cy="6877812"/>
          </a:xfrm>
          <a:custGeom>
            <a:avLst/>
            <a:gdLst>
              <a:gd name="connsiteX0" fmla="*/ 0 w 8076290"/>
              <a:gd name="connsiteY0" fmla="*/ 0 h 6839712"/>
              <a:gd name="connsiteX1" fmla="*/ 4656434 w 8076290"/>
              <a:gd name="connsiteY1" fmla="*/ 0 h 6839712"/>
              <a:gd name="connsiteX2" fmla="*/ 8076290 w 8076290"/>
              <a:gd name="connsiteY2" fmla="*/ 3419856 h 6839712"/>
              <a:gd name="connsiteX3" fmla="*/ 4656434 w 8076290"/>
              <a:gd name="connsiteY3" fmla="*/ 6839712 h 6839712"/>
              <a:gd name="connsiteX4" fmla="*/ 0 w 8076290"/>
              <a:gd name="connsiteY4" fmla="*/ 6839712 h 6839712"/>
              <a:gd name="connsiteX5" fmla="*/ 0 w 8076290"/>
              <a:gd name="connsiteY5" fmla="*/ 0 h 6839712"/>
              <a:gd name="connsiteX0" fmla="*/ 0 w 5612490"/>
              <a:gd name="connsiteY0" fmla="*/ 0 h 6839712"/>
              <a:gd name="connsiteX1" fmla="*/ 4656434 w 5612490"/>
              <a:gd name="connsiteY1" fmla="*/ 0 h 6839712"/>
              <a:gd name="connsiteX2" fmla="*/ 5612490 w 5612490"/>
              <a:gd name="connsiteY2" fmla="*/ 3559556 h 6839712"/>
              <a:gd name="connsiteX3" fmla="*/ 4656434 w 5612490"/>
              <a:gd name="connsiteY3" fmla="*/ 6839712 h 6839712"/>
              <a:gd name="connsiteX4" fmla="*/ 0 w 5612490"/>
              <a:gd name="connsiteY4" fmla="*/ 6839712 h 6839712"/>
              <a:gd name="connsiteX5" fmla="*/ 0 w 5612490"/>
              <a:gd name="connsiteY5" fmla="*/ 0 h 6839712"/>
              <a:gd name="connsiteX0" fmla="*/ 0 w 5612490"/>
              <a:gd name="connsiteY0" fmla="*/ 0 h 6839712"/>
              <a:gd name="connsiteX1" fmla="*/ 3348334 w 5612490"/>
              <a:gd name="connsiteY1" fmla="*/ 0 h 6839712"/>
              <a:gd name="connsiteX2" fmla="*/ 5612490 w 5612490"/>
              <a:gd name="connsiteY2" fmla="*/ 3559556 h 6839712"/>
              <a:gd name="connsiteX3" fmla="*/ 4656434 w 5612490"/>
              <a:gd name="connsiteY3" fmla="*/ 6839712 h 6839712"/>
              <a:gd name="connsiteX4" fmla="*/ 0 w 5612490"/>
              <a:gd name="connsiteY4" fmla="*/ 6839712 h 6839712"/>
              <a:gd name="connsiteX5" fmla="*/ 0 w 5612490"/>
              <a:gd name="connsiteY5" fmla="*/ 0 h 6839712"/>
              <a:gd name="connsiteX0" fmla="*/ 0 w 5612490"/>
              <a:gd name="connsiteY0" fmla="*/ 0 h 6839712"/>
              <a:gd name="connsiteX1" fmla="*/ 3348334 w 5612490"/>
              <a:gd name="connsiteY1" fmla="*/ 0 h 6839712"/>
              <a:gd name="connsiteX2" fmla="*/ 5612490 w 5612490"/>
              <a:gd name="connsiteY2" fmla="*/ 3559556 h 6839712"/>
              <a:gd name="connsiteX3" fmla="*/ 3513434 w 5612490"/>
              <a:gd name="connsiteY3" fmla="*/ 6839712 h 6839712"/>
              <a:gd name="connsiteX4" fmla="*/ 0 w 5612490"/>
              <a:gd name="connsiteY4" fmla="*/ 6839712 h 6839712"/>
              <a:gd name="connsiteX5" fmla="*/ 0 w 5612490"/>
              <a:gd name="connsiteY5" fmla="*/ 0 h 6839712"/>
              <a:gd name="connsiteX0" fmla="*/ 0 w 5612490"/>
              <a:gd name="connsiteY0" fmla="*/ 0 h 6877812"/>
              <a:gd name="connsiteX1" fmla="*/ 3348334 w 5612490"/>
              <a:gd name="connsiteY1" fmla="*/ 0 h 6877812"/>
              <a:gd name="connsiteX2" fmla="*/ 5612490 w 5612490"/>
              <a:gd name="connsiteY2" fmla="*/ 3559556 h 6877812"/>
              <a:gd name="connsiteX3" fmla="*/ 3449934 w 5612490"/>
              <a:gd name="connsiteY3" fmla="*/ 6877812 h 6877812"/>
              <a:gd name="connsiteX4" fmla="*/ 0 w 5612490"/>
              <a:gd name="connsiteY4" fmla="*/ 6839712 h 6877812"/>
              <a:gd name="connsiteX5" fmla="*/ 0 w 5612490"/>
              <a:gd name="connsiteY5" fmla="*/ 0 h 687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2490" h="6877812">
                <a:moveTo>
                  <a:pt x="0" y="0"/>
                </a:moveTo>
                <a:lnTo>
                  <a:pt x="3348334" y="0"/>
                </a:lnTo>
                <a:lnTo>
                  <a:pt x="5612490" y="3559556"/>
                </a:lnTo>
                <a:lnTo>
                  <a:pt x="3449934" y="6877812"/>
                </a:lnTo>
                <a:lnTo>
                  <a:pt x="0" y="683971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DD33AB14-5FB8-4E44-8BF7-9CED92492181}"/>
              </a:ext>
            </a:extLst>
          </p:cNvPr>
          <p:cNvSpPr/>
          <p:nvPr/>
        </p:nvSpPr>
        <p:spPr>
          <a:xfrm>
            <a:off x="7235806" y="1972340"/>
            <a:ext cx="4956194" cy="3149053"/>
          </a:xfrm>
          <a:prstGeom prst="rect">
            <a:avLst/>
          </a:prstGeom>
          <a:solidFill>
            <a:srgbClr val="C0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4" name="Arrow: Pentagon 4">
            <a:extLst>
              <a:ext uri="{FF2B5EF4-FFF2-40B4-BE49-F238E27FC236}">
                <a16:creationId xmlns:a16="http://schemas.microsoft.com/office/drawing/2014/main" xmlns="" id="{E6B039E7-B1F9-42CE-A81B-B3A6C447E868}"/>
              </a:ext>
            </a:extLst>
          </p:cNvPr>
          <p:cNvSpPr/>
          <p:nvPr/>
        </p:nvSpPr>
        <p:spPr>
          <a:xfrm>
            <a:off x="6503" y="1972340"/>
            <a:ext cx="11953849" cy="3149053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36348A-976D-46D3-9E30-C17756D61ED3}"/>
              </a:ext>
            </a:extLst>
          </p:cNvPr>
          <p:cNvSpPr txBox="1"/>
          <p:nvPr/>
        </p:nvSpPr>
        <p:spPr>
          <a:xfrm>
            <a:off x="5832841" y="2487107"/>
            <a:ext cx="56124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500" dirty="0" err="1">
                <a:solidFill>
                  <a:schemeClr val="bg1"/>
                </a:solidFill>
                <a:latin typeface="+mj-lt"/>
              </a:rPr>
              <a:t>Speciality</a:t>
            </a:r>
            <a:r>
              <a:rPr lang="en-US" sz="2500" dirty="0">
                <a:solidFill>
                  <a:schemeClr val="bg1"/>
                </a:solidFill>
                <a:latin typeface="+mj-lt"/>
              </a:rPr>
              <a:t> in smaller castings </a:t>
            </a:r>
          </a:p>
          <a:p>
            <a:pPr>
              <a:spcBef>
                <a:spcPts val="20"/>
              </a:spcBef>
              <a:buClr>
                <a:schemeClr val="bg1"/>
              </a:buClr>
            </a:pPr>
            <a:r>
              <a:rPr lang="en-US" sz="2500" dirty="0">
                <a:solidFill>
                  <a:schemeClr val="bg1"/>
                </a:solidFill>
                <a:latin typeface="+mj-lt"/>
              </a:rPr>
              <a:t>     weight ranging from 2 kg to 25 kg</a:t>
            </a:r>
          </a:p>
          <a:p>
            <a:pPr marL="342900" indent="-342900">
              <a:spcBef>
                <a:spcPts val="2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1"/>
                </a:solidFill>
                <a:latin typeface="+mj-lt"/>
              </a:rPr>
              <a:t>Capacity up to 80kg casting </a:t>
            </a:r>
          </a:p>
          <a:p>
            <a:pPr marL="342900" indent="-342900">
              <a:spcBef>
                <a:spcPts val="2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1"/>
                </a:solidFill>
                <a:latin typeface="+mj-lt"/>
              </a:rPr>
              <a:t>Batch quantity orders accepted </a:t>
            </a:r>
            <a:endParaRPr lang="en-IN" sz="2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xmlns="" id="{121969EC-E3F8-4E0D-9BFF-FECB7D3EF10A}"/>
              </a:ext>
            </a:extLst>
          </p:cNvPr>
          <p:cNvSpPr/>
          <p:nvPr/>
        </p:nvSpPr>
        <p:spPr>
          <a:xfrm>
            <a:off x="-22303" y="1972339"/>
            <a:ext cx="5595209" cy="3149053"/>
          </a:xfrm>
          <a:prstGeom prst="homePlate">
            <a:avLst>
              <a:gd name="adj" fmla="val 31755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283FB614-D96A-4E35-86AA-51613271A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14438" y="452745"/>
            <a:ext cx="2073807" cy="891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2BAD58-5B51-4F23-A9B6-3404BF5366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27" y="4642211"/>
            <a:ext cx="1714073" cy="13761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68A0B7-3224-48F7-996E-6FB23BC107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707" y="4642211"/>
            <a:ext cx="774498" cy="1376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6E1741-0920-49EC-B3AA-0A63D034B6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2576" y="4642211"/>
            <a:ext cx="1757409" cy="13761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A42DFC-0441-4327-8A72-4EB6AE6D4A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" y="4646645"/>
            <a:ext cx="1724489" cy="1386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9F7653-008E-4742-81B4-363D3739576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4162" y="4646645"/>
            <a:ext cx="1721950" cy="13956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5116B6-AECE-4E8D-8206-48737A4985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58" y="4646645"/>
            <a:ext cx="1717590" cy="1386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EAD3B9A-4A11-4F84-B42F-B5871EE0DE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65" y="4646645"/>
            <a:ext cx="1723581" cy="13956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96A5B02-47A7-4B73-8223-B848AC9228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67" y="4646645"/>
            <a:ext cx="1804184" cy="13911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70C49CB-BA7B-41A2-9F1A-FA1F286BB0A2}"/>
              </a:ext>
            </a:extLst>
          </p:cNvPr>
          <p:cNvSpPr txBox="1"/>
          <p:nvPr/>
        </p:nvSpPr>
        <p:spPr>
          <a:xfrm>
            <a:off x="338469" y="378497"/>
            <a:ext cx="46842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  <a:latin typeface="Calibri Light (Headings)"/>
              </a:rPr>
              <a:t>OUR STRENGTH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xmlns="" id="{E75865BE-83E9-4939-9FCA-CDE897C72D66}"/>
              </a:ext>
            </a:extLst>
          </p:cNvPr>
          <p:cNvSpPr/>
          <p:nvPr/>
        </p:nvSpPr>
        <p:spPr>
          <a:xfrm>
            <a:off x="0" y="432081"/>
            <a:ext cx="338469" cy="369886"/>
          </a:xfrm>
          <a:prstGeom prst="homePlate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37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BEFB9E3-04CA-4CF2-92A5-498A9B9C07AE}"/>
              </a:ext>
            </a:extLst>
          </p:cNvPr>
          <p:cNvSpPr/>
          <p:nvPr/>
        </p:nvSpPr>
        <p:spPr>
          <a:xfrm>
            <a:off x="7235806" y="1972340"/>
            <a:ext cx="4956194" cy="3149053"/>
          </a:xfrm>
          <a:prstGeom prst="rect">
            <a:avLst/>
          </a:prstGeom>
          <a:solidFill>
            <a:srgbClr val="C0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Arrow: Pentagon 4">
            <a:extLst>
              <a:ext uri="{FF2B5EF4-FFF2-40B4-BE49-F238E27FC236}">
                <a16:creationId xmlns:a16="http://schemas.microsoft.com/office/drawing/2014/main" xmlns="" id="{52A2C91F-32E0-4AEB-9739-F03EAAAFB930}"/>
              </a:ext>
            </a:extLst>
          </p:cNvPr>
          <p:cNvSpPr/>
          <p:nvPr/>
        </p:nvSpPr>
        <p:spPr>
          <a:xfrm>
            <a:off x="6503" y="1972340"/>
            <a:ext cx="11953849" cy="3149053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04C49832-3120-47C3-8750-47B3E0E05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14438" y="452745"/>
            <a:ext cx="2073807" cy="891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36348A-976D-46D3-9E30-C17756D61ED3}"/>
              </a:ext>
            </a:extLst>
          </p:cNvPr>
          <p:cNvSpPr txBox="1"/>
          <p:nvPr/>
        </p:nvSpPr>
        <p:spPr>
          <a:xfrm>
            <a:off x="6448307" y="2638924"/>
            <a:ext cx="5199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Two molding lines, Pneumatic and Hydraulic  with two different box sizes : </a:t>
            </a:r>
          </a:p>
          <a:p>
            <a:pPr>
              <a:spcBef>
                <a:spcPts val="20"/>
              </a:spcBef>
              <a:buClr>
                <a:srgbClr val="6C0000"/>
              </a:buClr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    20"X10" and 24"X28" </a:t>
            </a:r>
            <a:endParaRPr lang="en-I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Arrow: Pentagon 4">
            <a:extLst>
              <a:ext uri="{FF2B5EF4-FFF2-40B4-BE49-F238E27FC236}">
                <a16:creationId xmlns:a16="http://schemas.microsoft.com/office/drawing/2014/main" xmlns="" id="{A4017E13-A8C7-4BDB-8764-36534E752F30}"/>
              </a:ext>
            </a:extLst>
          </p:cNvPr>
          <p:cNvSpPr/>
          <p:nvPr/>
        </p:nvSpPr>
        <p:spPr>
          <a:xfrm flipH="1">
            <a:off x="7454489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Arrow: Pentagon 4">
            <a:extLst>
              <a:ext uri="{FF2B5EF4-FFF2-40B4-BE49-F238E27FC236}">
                <a16:creationId xmlns:a16="http://schemas.microsoft.com/office/drawing/2014/main" xmlns="" id="{3A6AA780-4285-465F-AEC4-BF949993080C}"/>
              </a:ext>
            </a:extLst>
          </p:cNvPr>
          <p:cNvSpPr/>
          <p:nvPr/>
        </p:nvSpPr>
        <p:spPr>
          <a:xfrm flipH="1">
            <a:off x="7887782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xmlns="" id="{51FF66CA-7E78-42DD-915F-C8B8E2F5C3B4}"/>
              </a:ext>
            </a:extLst>
          </p:cNvPr>
          <p:cNvSpPr/>
          <p:nvPr/>
        </p:nvSpPr>
        <p:spPr>
          <a:xfrm>
            <a:off x="0" y="-12700"/>
            <a:ext cx="6609756" cy="6865112"/>
          </a:xfrm>
          <a:custGeom>
            <a:avLst/>
            <a:gdLst>
              <a:gd name="connsiteX0" fmla="*/ 0 w 6800256"/>
              <a:gd name="connsiteY0" fmla="*/ 0 h 6839712"/>
              <a:gd name="connsiteX1" fmla="*/ 3400128 w 6800256"/>
              <a:gd name="connsiteY1" fmla="*/ 0 h 6839712"/>
              <a:gd name="connsiteX2" fmla="*/ 6800256 w 6800256"/>
              <a:gd name="connsiteY2" fmla="*/ 3419856 h 6839712"/>
              <a:gd name="connsiteX3" fmla="*/ 3400128 w 6800256"/>
              <a:gd name="connsiteY3" fmla="*/ 6839712 h 6839712"/>
              <a:gd name="connsiteX4" fmla="*/ 0 w 6800256"/>
              <a:gd name="connsiteY4" fmla="*/ 6839712 h 6839712"/>
              <a:gd name="connsiteX5" fmla="*/ 0 w 6800256"/>
              <a:gd name="connsiteY5" fmla="*/ 0 h 6839712"/>
              <a:gd name="connsiteX0" fmla="*/ 0 w 6800256"/>
              <a:gd name="connsiteY0" fmla="*/ 12700 h 6852412"/>
              <a:gd name="connsiteX1" fmla="*/ 3870028 w 6800256"/>
              <a:gd name="connsiteY1" fmla="*/ 0 h 6852412"/>
              <a:gd name="connsiteX2" fmla="*/ 6800256 w 6800256"/>
              <a:gd name="connsiteY2" fmla="*/ 3432556 h 6852412"/>
              <a:gd name="connsiteX3" fmla="*/ 3400128 w 6800256"/>
              <a:gd name="connsiteY3" fmla="*/ 6852412 h 6852412"/>
              <a:gd name="connsiteX4" fmla="*/ 0 w 6800256"/>
              <a:gd name="connsiteY4" fmla="*/ 6852412 h 6852412"/>
              <a:gd name="connsiteX5" fmla="*/ 0 w 6800256"/>
              <a:gd name="connsiteY5" fmla="*/ 12700 h 6852412"/>
              <a:gd name="connsiteX0" fmla="*/ 0 w 6609756"/>
              <a:gd name="connsiteY0" fmla="*/ 12700 h 6852412"/>
              <a:gd name="connsiteX1" fmla="*/ 3870028 w 6609756"/>
              <a:gd name="connsiteY1" fmla="*/ 0 h 6852412"/>
              <a:gd name="connsiteX2" fmla="*/ 6609756 w 6609756"/>
              <a:gd name="connsiteY2" fmla="*/ 3559556 h 6852412"/>
              <a:gd name="connsiteX3" fmla="*/ 3400128 w 6609756"/>
              <a:gd name="connsiteY3" fmla="*/ 6852412 h 6852412"/>
              <a:gd name="connsiteX4" fmla="*/ 0 w 6609756"/>
              <a:gd name="connsiteY4" fmla="*/ 6852412 h 6852412"/>
              <a:gd name="connsiteX5" fmla="*/ 0 w 6609756"/>
              <a:gd name="connsiteY5" fmla="*/ 12700 h 6852412"/>
              <a:gd name="connsiteX0" fmla="*/ 0 w 6609756"/>
              <a:gd name="connsiteY0" fmla="*/ 12700 h 6852412"/>
              <a:gd name="connsiteX1" fmla="*/ 4289128 w 6609756"/>
              <a:gd name="connsiteY1" fmla="*/ 0 h 6852412"/>
              <a:gd name="connsiteX2" fmla="*/ 6609756 w 6609756"/>
              <a:gd name="connsiteY2" fmla="*/ 3559556 h 6852412"/>
              <a:gd name="connsiteX3" fmla="*/ 3400128 w 6609756"/>
              <a:gd name="connsiteY3" fmla="*/ 6852412 h 6852412"/>
              <a:gd name="connsiteX4" fmla="*/ 0 w 6609756"/>
              <a:gd name="connsiteY4" fmla="*/ 6852412 h 6852412"/>
              <a:gd name="connsiteX5" fmla="*/ 0 w 6609756"/>
              <a:gd name="connsiteY5" fmla="*/ 12700 h 6852412"/>
              <a:gd name="connsiteX0" fmla="*/ 0 w 6609756"/>
              <a:gd name="connsiteY0" fmla="*/ 12700 h 6865112"/>
              <a:gd name="connsiteX1" fmla="*/ 4289128 w 6609756"/>
              <a:gd name="connsiteY1" fmla="*/ 0 h 6865112"/>
              <a:gd name="connsiteX2" fmla="*/ 6609756 w 6609756"/>
              <a:gd name="connsiteY2" fmla="*/ 3559556 h 6865112"/>
              <a:gd name="connsiteX3" fmla="*/ 4428828 w 6609756"/>
              <a:gd name="connsiteY3" fmla="*/ 6865112 h 6865112"/>
              <a:gd name="connsiteX4" fmla="*/ 0 w 6609756"/>
              <a:gd name="connsiteY4" fmla="*/ 6852412 h 6865112"/>
              <a:gd name="connsiteX5" fmla="*/ 0 w 6609756"/>
              <a:gd name="connsiteY5" fmla="*/ 12700 h 686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9756" h="6865112">
                <a:moveTo>
                  <a:pt x="0" y="12700"/>
                </a:moveTo>
                <a:lnTo>
                  <a:pt x="4289128" y="0"/>
                </a:lnTo>
                <a:lnTo>
                  <a:pt x="6609756" y="3559556"/>
                </a:lnTo>
                <a:lnTo>
                  <a:pt x="4428828" y="6865112"/>
                </a:lnTo>
                <a:lnTo>
                  <a:pt x="0" y="6852412"/>
                </a:lnTo>
                <a:lnTo>
                  <a:pt x="0" y="12700"/>
                </a:lnTo>
                <a:close/>
              </a:path>
            </a:pathLst>
          </a:custGeo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xmlns="" id="{35B14077-27F7-4E6F-8570-A2798644D43D}"/>
              </a:ext>
            </a:extLst>
          </p:cNvPr>
          <p:cNvSpPr/>
          <p:nvPr/>
        </p:nvSpPr>
        <p:spPr>
          <a:xfrm>
            <a:off x="758283" y="1972339"/>
            <a:ext cx="5813047" cy="3149053"/>
          </a:xfrm>
          <a:prstGeom prst="homePlate">
            <a:avLst>
              <a:gd name="adj" fmla="val 31755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20437" b="4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95CEC95E-15B0-4466-B415-9743413EA796}"/>
              </a:ext>
            </a:extLst>
          </p:cNvPr>
          <p:cNvSpPr/>
          <p:nvPr/>
        </p:nvSpPr>
        <p:spPr>
          <a:xfrm>
            <a:off x="78670" y="1983140"/>
            <a:ext cx="3330020" cy="3149053"/>
          </a:xfrm>
          <a:prstGeom prst="homePlate">
            <a:avLst>
              <a:gd name="adj" fmla="val 4569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xmlns="" id="{D553F0FF-B789-4D4B-96D1-9C76A0F04D24}"/>
              </a:ext>
            </a:extLst>
          </p:cNvPr>
          <p:cNvSpPr/>
          <p:nvPr/>
        </p:nvSpPr>
        <p:spPr>
          <a:xfrm>
            <a:off x="-58388" y="1985415"/>
            <a:ext cx="3365527" cy="3149053"/>
          </a:xfrm>
          <a:custGeom>
            <a:avLst/>
            <a:gdLst>
              <a:gd name="connsiteX0" fmla="*/ 0 w 3330020"/>
              <a:gd name="connsiteY0" fmla="*/ 0 h 3149053"/>
              <a:gd name="connsiteX1" fmla="*/ 1891123 w 3330020"/>
              <a:gd name="connsiteY1" fmla="*/ 0 h 3149053"/>
              <a:gd name="connsiteX2" fmla="*/ 3330020 w 3330020"/>
              <a:gd name="connsiteY2" fmla="*/ 1574527 h 3149053"/>
              <a:gd name="connsiteX3" fmla="*/ 1891123 w 3330020"/>
              <a:gd name="connsiteY3" fmla="*/ 3149053 h 3149053"/>
              <a:gd name="connsiteX4" fmla="*/ 0 w 3330020"/>
              <a:gd name="connsiteY4" fmla="*/ 3149053 h 3149053"/>
              <a:gd name="connsiteX5" fmla="*/ 0 w 3330020"/>
              <a:gd name="connsiteY5" fmla="*/ 0 h 3149053"/>
              <a:gd name="connsiteX0" fmla="*/ 0 w 3341743"/>
              <a:gd name="connsiteY0" fmla="*/ 0 h 3149053"/>
              <a:gd name="connsiteX1" fmla="*/ 1902846 w 3341743"/>
              <a:gd name="connsiteY1" fmla="*/ 0 h 3149053"/>
              <a:gd name="connsiteX2" fmla="*/ 3341743 w 3341743"/>
              <a:gd name="connsiteY2" fmla="*/ 1574527 h 3149053"/>
              <a:gd name="connsiteX3" fmla="*/ 1902846 w 3341743"/>
              <a:gd name="connsiteY3" fmla="*/ 3149053 h 3149053"/>
              <a:gd name="connsiteX4" fmla="*/ 11723 w 3341743"/>
              <a:gd name="connsiteY4" fmla="*/ 3149053 h 3149053"/>
              <a:gd name="connsiteX5" fmla="*/ 0 w 3341743"/>
              <a:gd name="connsiteY5" fmla="*/ 0 h 3149053"/>
              <a:gd name="connsiteX0" fmla="*/ 23784 w 3365527"/>
              <a:gd name="connsiteY0" fmla="*/ 0 h 3149053"/>
              <a:gd name="connsiteX1" fmla="*/ 1926630 w 3365527"/>
              <a:gd name="connsiteY1" fmla="*/ 0 h 3149053"/>
              <a:gd name="connsiteX2" fmla="*/ 3365527 w 3365527"/>
              <a:gd name="connsiteY2" fmla="*/ 1574527 h 3149053"/>
              <a:gd name="connsiteX3" fmla="*/ 1926630 w 3365527"/>
              <a:gd name="connsiteY3" fmla="*/ 3149053 h 3149053"/>
              <a:gd name="connsiteX4" fmla="*/ 338 w 3365527"/>
              <a:gd name="connsiteY4" fmla="*/ 3137329 h 3149053"/>
              <a:gd name="connsiteX5" fmla="*/ 23784 w 3365527"/>
              <a:gd name="connsiteY5" fmla="*/ 0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527" h="3149053">
                <a:moveTo>
                  <a:pt x="23784" y="0"/>
                </a:moveTo>
                <a:lnTo>
                  <a:pt x="1926630" y="0"/>
                </a:lnTo>
                <a:lnTo>
                  <a:pt x="3365527" y="1574527"/>
                </a:lnTo>
                <a:lnTo>
                  <a:pt x="1926630" y="3149053"/>
                </a:lnTo>
                <a:lnTo>
                  <a:pt x="338" y="3137329"/>
                </a:lnTo>
                <a:cubicBezTo>
                  <a:pt x="-3570" y="2087645"/>
                  <a:pt x="27692" y="1049684"/>
                  <a:pt x="23784" y="0"/>
                </a:cubicBezTo>
                <a:close/>
              </a:path>
            </a:pathLst>
          </a:cu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CF6509-DF77-4EC3-A093-97AEB22FEA92}"/>
              </a:ext>
            </a:extLst>
          </p:cNvPr>
          <p:cNvSpPr txBox="1"/>
          <p:nvPr/>
        </p:nvSpPr>
        <p:spPr>
          <a:xfrm>
            <a:off x="395619" y="376222"/>
            <a:ext cx="53869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  <a:latin typeface="Calibri Light (Headings)"/>
              </a:rPr>
              <a:t>OUR </a:t>
            </a:r>
            <a:r>
              <a:rPr lang="en-US" sz="2500" dirty="0" smtClean="0">
                <a:solidFill>
                  <a:srgbClr val="C00000"/>
                </a:solidFill>
                <a:latin typeface="Calibri Light (Headings)"/>
              </a:rPr>
              <a:t>INFRASTRUCTURE</a:t>
            </a:r>
            <a:endParaRPr lang="en-US" sz="2500" dirty="0">
              <a:solidFill>
                <a:srgbClr val="C00000"/>
              </a:solidFill>
              <a:latin typeface="Calibri Light (Headings)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xmlns="" id="{529FB476-709E-4981-B712-C244655A5D33}"/>
              </a:ext>
            </a:extLst>
          </p:cNvPr>
          <p:cNvSpPr/>
          <p:nvPr/>
        </p:nvSpPr>
        <p:spPr>
          <a:xfrm>
            <a:off x="0" y="432081"/>
            <a:ext cx="338469" cy="369886"/>
          </a:xfrm>
          <a:prstGeom prst="homePlate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11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Pentagon 19">
            <a:extLst>
              <a:ext uri="{FF2B5EF4-FFF2-40B4-BE49-F238E27FC236}">
                <a16:creationId xmlns:a16="http://schemas.microsoft.com/office/drawing/2014/main" xmlns="" id="{142A1812-4664-4BF3-B956-6469C740D22D}"/>
              </a:ext>
            </a:extLst>
          </p:cNvPr>
          <p:cNvSpPr/>
          <p:nvPr/>
        </p:nvSpPr>
        <p:spPr>
          <a:xfrm>
            <a:off x="0" y="0"/>
            <a:ext cx="8076290" cy="6839712"/>
          </a:xfrm>
          <a:prstGeom prst="homePlate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CEFA02E-103A-4F74-AA8C-E8CAE289B88D}"/>
              </a:ext>
            </a:extLst>
          </p:cNvPr>
          <p:cNvSpPr/>
          <p:nvPr/>
        </p:nvSpPr>
        <p:spPr>
          <a:xfrm>
            <a:off x="7235806" y="1972340"/>
            <a:ext cx="4956194" cy="3149053"/>
          </a:xfrm>
          <a:prstGeom prst="rect">
            <a:avLst/>
          </a:prstGeom>
          <a:solidFill>
            <a:srgbClr val="C0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Arrow: Pentagon 4">
            <a:extLst>
              <a:ext uri="{FF2B5EF4-FFF2-40B4-BE49-F238E27FC236}">
                <a16:creationId xmlns:a16="http://schemas.microsoft.com/office/drawing/2014/main" xmlns="" id="{AE1DF2A0-068B-4D58-9EA5-CF6FD21F20C7}"/>
              </a:ext>
            </a:extLst>
          </p:cNvPr>
          <p:cNvSpPr/>
          <p:nvPr/>
        </p:nvSpPr>
        <p:spPr>
          <a:xfrm>
            <a:off x="-89210" y="1972340"/>
            <a:ext cx="11877456" cy="3149053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04C49832-3120-47C3-8750-47B3E0E05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14438" y="452745"/>
            <a:ext cx="2073807" cy="891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FE9A77-875F-4080-A44B-ECDE7F929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51938"/>
            <a:ext cx="6499080" cy="3853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36348A-976D-46D3-9E30-C17756D61ED3}"/>
              </a:ext>
            </a:extLst>
          </p:cNvPr>
          <p:cNvSpPr txBox="1"/>
          <p:nvPr/>
        </p:nvSpPr>
        <p:spPr>
          <a:xfrm>
            <a:off x="6679702" y="2838980"/>
            <a:ext cx="476953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"/>
              </a:spcBef>
              <a:buClr>
                <a:srgbClr val="6C0000"/>
              </a:buClr>
            </a:pPr>
            <a:r>
              <a:rPr lang="en-US" sz="4300" dirty="0">
                <a:solidFill>
                  <a:schemeClr val="bg1"/>
                </a:solidFill>
                <a:latin typeface="+mj-lt"/>
              </a:rPr>
              <a:t>Fully atomized </a:t>
            </a:r>
          </a:p>
          <a:p>
            <a:pPr>
              <a:spcBef>
                <a:spcPts val="20"/>
              </a:spcBef>
              <a:buClr>
                <a:srgbClr val="6C0000"/>
              </a:buClr>
            </a:pPr>
            <a:r>
              <a:rPr lang="en-US" sz="4300" dirty="0">
                <a:solidFill>
                  <a:schemeClr val="bg1"/>
                </a:solidFill>
                <a:latin typeface="+mj-lt"/>
              </a:rPr>
              <a:t>sand plant </a:t>
            </a:r>
            <a:endParaRPr lang="en-IN" sz="4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Arrow: Pentagon 4">
            <a:extLst>
              <a:ext uri="{FF2B5EF4-FFF2-40B4-BE49-F238E27FC236}">
                <a16:creationId xmlns:a16="http://schemas.microsoft.com/office/drawing/2014/main" xmlns="" id="{4E684569-E4DD-4EF0-8A88-9F4588BA56C7}"/>
              </a:ext>
            </a:extLst>
          </p:cNvPr>
          <p:cNvSpPr/>
          <p:nvPr/>
        </p:nvSpPr>
        <p:spPr>
          <a:xfrm flipH="1">
            <a:off x="7454489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Arrow: Pentagon 4">
            <a:extLst>
              <a:ext uri="{FF2B5EF4-FFF2-40B4-BE49-F238E27FC236}">
                <a16:creationId xmlns:a16="http://schemas.microsoft.com/office/drawing/2014/main" xmlns="" id="{F66E396F-97E0-4A6E-95DC-1A4F1DE71EF4}"/>
              </a:ext>
            </a:extLst>
          </p:cNvPr>
          <p:cNvSpPr/>
          <p:nvPr/>
        </p:nvSpPr>
        <p:spPr>
          <a:xfrm flipH="1">
            <a:off x="7887782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CF6509-DF77-4EC3-A093-97AEB22FEA92}"/>
              </a:ext>
            </a:extLst>
          </p:cNvPr>
          <p:cNvSpPr txBox="1"/>
          <p:nvPr/>
        </p:nvSpPr>
        <p:spPr>
          <a:xfrm>
            <a:off x="395619" y="376222"/>
            <a:ext cx="53869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  <a:latin typeface="Calibri Light (Headings)"/>
              </a:rPr>
              <a:t>OUR </a:t>
            </a:r>
            <a:r>
              <a:rPr lang="en-US" sz="2500" dirty="0" smtClean="0">
                <a:solidFill>
                  <a:srgbClr val="C00000"/>
                </a:solidFill>
                <a:latin typeface="Calibri Light (Headings)"/>
              </a:rPr>
              <a:t>INFRASTRUCTURE</a:t>
            </a:r>
            <a:endParaRPr lang="en-US" sz="2500" dirty="0">
              <a:solidFill>
                <a:srgbClr val="C00000"/>
              </a:solidFill>
              <a:latin typeface="Calibri Light (Headings)"/>
            </a:endParaRPr>
          </a:p>
        </p:txBody>
      </p:sp>
      <p:sp>
        <p:nvSpPr>
          <p:cNvPr id="16" name="Arrow: Pentagon 16">
            <a:extLst>
              <a:ext uri="{FF2B5EF4-FFF2-40B4-BE49-F238E27FC236}">
                <a16:creationId xmlns:a16="http://schemas.microsoft.com/office/drawing/2014/main" xmlns="" id="{529FB476-709E-4981-B712-C244655A5D33}"/>
              </a:ext>
            </a:extLst>
          </p:cNvPr>
          <p:cNvSpPr/>
          <p:nvPr/>
        </p:nvSpPr>
        <p:spPr>
          <a:xfrm>
            <a:off x="0" y="432081"/>
            <a:ext cx="338469" cy="369886"/>
          </a:xfrm>
          <a:prstGeom prst="homePlate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6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Pentagon 20">
            <a:extLst>
              <a:ext uri="{FF2B5EF4-FFF2-40B4-BE49-F238E27FC236}">
                <a16:creationId xmlns:a16="http://schemas.microsoft.com/office/drawing/2014/main" xmlns="" id="{5AD2565E-DD10-4161-916F-48139E243019}"/>
              </a:ext>
            </a:extLst>
          </p:cNvPr>
          <p:cNvSpPr/>
          <p:nvPr/>
        </p:nvSpPr>
        <p:spPr>
          <a:xfrm>
            <a:off x="0" y="0"/>
            <a:ext cx="5595208" cy="6877812"/>
          </a:xfrm>
          <a:custGeom>
            <a:avLst/>
            <a:gdLst>
              <a:gd name="connsiteX0" fmla="*/ 0 w 5601712"/>
              <a:gd name="connsiteY0" fmla="*/ 0 h 6839712"/>
              <a:gd name="connsiteX1" fmla="*/ 3227314 w 5601712"/>
              <a:gd name="connsiteY1" fmla="*/ 0 h 6839712"/>
              <a:gd name="connsiteX2" fmla="*/ 5601712 w 5601712"/>
              <a:gd name="connsiteY2" fmla="*/ 3419856 h 6839712"/>
              <a:gd name="connsiteX3" fmla="*/ 3227314 w 5601712"/>
              <a:gd name="connsiteY3" fmla="*/ 6839712 h 6839712"/>
              <a:gd name="connsiteX4" fmla="*/ 0 w 5601712"/>
              <a:gd name="connsiteY4" fmla="*/ 6839712 h 6839712"/>
              <a:gd name="connsiteX5" fmla="*/ 0 w 5601712"/>
              <a:gd name="connsiteY5" fmla="*/ 0 h 6839712"/>
              <a:gd name="connsiteX0" fmla="*/ 0 w 5601712"/>
              <a:gd name="connsiteY0" fmla="*/ 0 h 6877812"/>
              <a:gd name="connsiteX1" fmla="*/ 3227314 w 5601712"/>
              <a:gd name="connsiteY1" fmla="*/ 0 h 6877812"/>
              <a:gd name="connsiteX2" fmla="*/ 5601712 w 5601712"/>
              <a:gd name="connsiteY2" fmla="*/ 3419856 h 6877812"/>
              <a:gd name="connsiteX3" fmla="*/ 3544814 w 5601712"/>
              <a:gd name="connsiteY3" fmla="*/ 6877812 h 6877812"/>
              <a:gd name="connsiteX4" fmla="*/ 0 w 5601712"/>
              <a:gd name="connsiteY4" fmla="*/ 6839712 h 6877812"/>
              <a:gd name="connsiteX5" fmla="*/ 0 w 5601712"/>
              <a:gd name="connsiteY5" fmla="*/ 0 h 6877812"/>
              <a:gd name="connsiteX0" fmla="*/ 0 w 5614412"/>
              <a:gd name="connsiteY0" fmla="*/ 0 h 6877812"/>
              <a:gd name="connsiteX1" fmla="*/ 3227314 w 5614412"/>
              <a:gd name="connsiteY1" fmla="*/ 0 h 6877812"/>
              <a:gd name="connsiteX2" fmla="*/ 5614412 w 5614412"/>
              <a:gd name="connsiteY2" fmla="*/ 3521456 h 6877812"/>
              <a:gd name="connsiteX3" fmla="*/ 3544814 w 5614412"/>
              <a:gd name="connsiteY3" fmla="*/ 6877812 h 6877812"/>
              <a:gd name="connsiteX4" fmla="*/ 0 w 5614412"/>
              <a:gd name="connsiteY4" fmla="*/ 6839712 h 6877812"/>
              <a:gd name="connsiteX5" fmla="*/ 0 w 5614412"/>
              <a:gd name="connsiteY5" fmla="*/ 0 h 6877812"/>
              <a:gd name="connsiteX0" fmla="*/ 0 w 5614412"/>
              <a:gd name="connsiteY0" fmla="*/ 0 h 6877812"/>
              <a:gd name="connsiteX1" fmla="*/ 3340590 w 5614412"/>
              <a:gd name="connsiteY1" fmla="*/ 0 h 6877812"/>
              <a:gd name="connsiteX2" fmla="*/ 5614412 w 5614412"/>
              <a:gd name="connsiteY2" fmla="*/ 3521456 h 6877812"/>
              <a:gd name="connsiteX3" fmla="*/ 3544814 w 5614412"/>
              <a:gd name="connsiteY3" fmla="*/ 6877812 h 6877812"/>
              <a:gd name="connsiteX4" fmla="*/ 0 w 5614412"/>
              <a:gd name="connsiteY4" fmla="*/ 6839712 h 6877812"/>
              <a:gd name="connsiteX5" fmla="*/ 0 w 5614412"/>
              <a:gd name="connsiteY5" fmla="*/ 0 h 687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4412" h="6877812">
                <a:moveTo>
                  <a:pt x="0" y="0"/>
                </a:moveTo>
                <a:lnTo>
                  <a:pt x="3340590" y="0"/>
                </a:lnTo>
                <a:lnTo>
                  <a:pt x="5614412" y="3521456"/>
                </a:lnTo>
                <a:lnTo>
                  <a:pt x="3544814" y="6877812"/>
                </a:lnTo>
                <a:lnTo>
                  <a:pt x="0" y="683971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1E304AB-9152-40A4-B314-94A9D9D944FA}"/>
              </a:ext>
            </a:extLst>
          </p:cNvPr>
          <p:cNvSpPr/>
          <p:nvPr/>
        </p:nvSpPr>
        <p:spPr>
          <a:xfrm>
            <a:off x="7235806" y="1972340"/>
            <a:ext cx="4956194" cy="3149053"/>
          </a:xfrm>
          <a:prstGeom prst="rect">
            <a:avLst/>
          </a:prstGeom>
          <a:solidFill>
            <a:srgbClr val="C0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Arrow: Pentagon 4">
            <a:extLst>
              <a:ext uri="{FF2B5EF4-FFF2-40B4-BE49-F238E27FC236}">
                <a16:creationId xmlns:a16="http://schemas.microsoft.com/office/drawing/2014/main" xmlns="" id="{AEF7395F-985D-462B-B368-E86DA40DFF39}"/>
              </a:ext>
            </a:extLst>
          </p:cNvPr>
          <p:cNvSpPr/>
          <p:nvPr/>
        </p:nvSpPr>
        <p:spPr>
          <a:xfrm>
            <a:off x="6503" y="1972340"/>
            <a:ext cx="11953849" cy="3149053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xmlns="" id="{D8EFE15D-575D-4B5D-A3F9-6A7A0EEC50BE}"/>
              </a:ext>
            </a:extLst>
          </p:cNvPr>
          <p:cNvSpPr/>
          <p:nvPr/>
        </p:nvSpPr>
        <p:spPr>
          <a:xfrm>
            <a:off x="-22303" y="1972339"/>
            <a:ext cx="5595209" cy="3149053"/>
          </a:xfrm>
          <a:prstGeom prst="homePlate">
            <a:avLst>
              <a:gd name="adj" fmla="val 31755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04C49832-3120-47C3-8750-47B3E0E05E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14438" y="452745"/>
            <a:ext cx="2073807" cy="891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36348A-976D-46D3-9E30-C17756D61ED3}"/>
              </a:ext>
            </a:extLst>
          </p:cNvPr>
          <p:cNvSpPr txBox="1"/>
          <p:nvPr/>
        </p:nvSpPr>
        <p:spPr>
          <a:xfrm>
            <a:off x="5983427" y="2668200"/>
            <a:ext cx="536957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"/>
              </a:spcBef>
              <a:buClr>
                <a:srgbClr val="6C0000"/>
              </a:buClr>
            </a:pPr>
            <a:r>
              <a:rPr lang="en-US" sz="3500" dirty="0">
                <a:solidFill>
                  <a:schemeClr val="bg1"/>
                </a:solidFill>
                <a:latin typeface="+mj-lt"/>
              </a:rPr>
              <a:t>Fully equipped Metallurgy and Sand Labs for proper process control </a:t>
            </a:r>
            <a:endParaRPr lang="en-IN" sz="3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Arrow: Pentagon 4">
            <a:extLst>
              <a:ext uri="{FF2B5EF4-FFF2-40B4-BE49-F238E27FC236}">
                <a16:creationId xmlns:a16="http://schemas.microsoft.com/office/drawing/2014/main" xmlns="" id="{AA3D27E1-DBE6-4FE7-ABF6-82D09CC052A4}"/>
              </a:ext>
            </a:extLst>
          </p:cNvPr>
          <p:cNvSpPr/>
          <p:nvPr/>
        </p:nvSpPr>
        <p:spPr>
          <a:xfrm flipH="1">
            <a:off x="7454489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Arrow: Pentagon 4">
            <a:extLst>
              <a:ext uri="{FF2B5EF4-FFF2-40B4-BE49-F238E27FC236}">
                <a16:creationId xmlns:a16="http://schemas.microsoft.com/office/drawing/2014/main" xmlns="" id="{AC04C2DA-1825-426E-B954-B921F532BC8C}"/>
              </a:ext>
            </a:extLst>
          </p:cNvPr>
          <p:cNvSpPr/>
          <p:nvPr/>
        </p:nvSpPr>
        <p:spPr>
          <a:xfrm flipH="1">
            <a:off x="7887782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CF6509-DF77-4EC3-A093-97AEB22FEA92}"/>
              </a:ext>
            </a:extLst>
          </p:cNvPr>
          <p:cNvSpPr txBox="1"/>
          <p:nvPr/>
        </p:nvSpPr>
        <p:spPr>
          <a:xfrm>
            <a:off x="395619" y="376222"/>
            <a:ext cx="53869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  <a:latin typeface="Calibri Light (Headings)"/>
              </a:rPr>
              <a:t>OUR </a:t>
            </a:r>
            <a:r>
              <a:rPr lang="en-US" sz="2500" dirty="0" smtClean="0">
                <a:solidFill>
                  <a:srgbClr val="C00000"/>
                </a:solidFill>
                <a:latin typeface="Calibri Light (Headings)"/>
              </a:rPr>
              <a:t>INFRASTRUCTURE</a:t>
            </a:r>
            <a:endParaRPr lang="en-US" sz="2500" dirty="0">
              <a:solidFill>
                <a:srgbClr val="C00000"/>
              </a:solidFill>
              <a:latin typeface="Calibri Light (Headings)"/>
            </a:endParaRPr>
          </a:p>
        </p:txBody>
      </p:sp>
      <p:sp>
        <p:nvSpPr>
          <p:cNvPr id="14" name="Arrow: Pentagon 16">
            <a:extLst>
              <a:ext uri="{FF2B5EF4-FFF2-40B4-BE49-F238E27FC236}">
                <a16:creationId xmlns:a16="http://schemas.microsoft.com/office/drawing/2014/main" xmlns="" id="{529FB476-709E-4981-B712-C244655A5D33}"/>
              </a:ext>
            </a:extLst>
          </p:cNvPr>
          <p:cNvSpPr/>
          <p:nvPr/>
        </p:nvSpPr>
        <p:spPr>
          <a:xfrm>
            <a:off x="0" y="432081"/>
            <a:ext cx="338469" cy="369886"/>
          </a:xfrm>
          <a:prstGeom prst="homePlate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28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Pentagon 18">
            <a:extLst>
              <a:ext uri="{FF2B5EF4-FFF2-40B4-BE49-F238E27FC236}">
                <a16:creationId xmlns:a16="http://schemas.microsoft.com/office/drawing/2014/main" xmlns="" id="{24C82D0A-927B-4C31-A9F8-6625D55C6C18}"/>
              </a:ext>
            </a:extLst>
          </p:cNvPr>
          <p:cNvSpPr/>
          <p:nvPr/>
        </p:nvSpPr>
        <p:spPr>
          <a:xfrm>
            <a:off x="0" y="-12700"/>
            <a:ext cx="6609756" cy="6865112"/>
          </a:xfrm>
          <a:custGeom>
            <a:avLst/>
            <a:gdLst>
              <a:gd name="connsiteX0" fmla="*/ 0 w 6800256"/>
              <a:gd name="connsiteY0" fmla="*/ 0 h 6839712"/>
              <a:gd name="connsiteX1" fmla="*/ 3400128 w 6800256"/>
              <a:gd name="connsiteY1" fmla="*/ 0 h 6839712"/>
              <a:gd name="connsiteX2" fmla="*/ 6800256 w 6800256"/>
              <a:gd name="connsiteY2" fmla="*/ 3419856 h 6839712"/>
              <a:gd name="connsiteX3" fmla="*/ 3400128 w 6800256"/>
              <a:gd name="connsiteY3" fmla="*/ 6839712 h 6839712"/>
              <a:gd name="connsiteX4" fmla="*/ 0 w 6800256"/>
              <a:gd name="connsiteY4" fmla="*/ 6839712 h 6839712"/>
              <a:gd name="connsiteX5" fmla="*/ 0 w 6800256"/>
              <a:gd name="connsiteY5" fmla="*/ 0 h 6839712"/>
              <a:gd name="connsiteX0" fmla="*/ 0 w 6800256"/>
              <a:gd name="connsiteY0" fmla="*/ 12700 h 6852412"/>
              <a:gd name="connsiteX1" fmla="*/ 3870028 w 6800256"/>
              <a:gd name="connsiteY1" fmla="*/ 0 h 6852412"/>
              <a:gd name="connsiteX2" fmla="*/ 6800256 w 6800256"/>
              <a:gd name="connsiteY2" fmla="*/ 3432556 h 6852412"/>
              <a:gd name="connsiteX3" fmla="*/ 3400128 w 6800256"/>
              <a:gd name="connsiteY3" fmla="*/ 6852412 h 6852412"/>
              <a:gd name="connsiteX4" fmla="*/ 0 w 6800256"/>
              <a:gd name="connsiteY4" fmla="*/ 6852412 h 6852412"/>
              <a:gd name="connsiteX5" fmla="*/ 0 w 6800256"/>
              <a:gd name="connsiteY5" fmla="*/ 12700 h 6852412"/>
              <a:gd name="connsiteX0" fmla="*/ 0 w 6609756"/>
              <a:gd name="connsiteY0" fmla="*/ 12700 h 6852412"/>
              <a:gd name="connsiteX1" fmla="*/ 3870028 w 6609756"/>
              <a:gd name="connsiteY1" fmla="*/ 0 h 6852412"/>
              <a:gd name="connsiteX2" fmla="*/ 6609756 w 6609756"/>
              <a:gd name="connsiteY2" fmla="*/ 3559556 h 6852412"/>
              <a:gd name="connsiteX3" fmla="*/ 3400128 w 6609756"/>
              <a:gd name="connsiteY3" fmla="*/ 6852412 h 6852412"/>
              <a:gd name="connsiteX4" fmla="*/ 0 w 6609756"/>
              <a:gd name="connsiteY4" fmla="*/ 6852412 h 6852412"/>
              <a:gd name="connsiteX5" fmla="*/ 0 w 6609756"/>
              <a:gd name="connsiteY5" fmla="*/ 12700 h 6852412"/>
              <a:gd name="connsiteX0" fmla="*/ 0 w 6609756"/>
              <a:gd name="connsiteY0" fmla="*/ 12700 h 6852412"/>
              <a:gd name="connsiteX1" fmla="*/ 4289128 w 6609756"/>
              <a:gd name="connsiteY1" fmla="*/ 0 h 6852412"/>
              <a:gd name="connsiteX2" fmla="*/ 6609756 w 6609756"/>
              <a:gd name="connsiteY2" fmla="*/ 3559556 h 6852412"/>
              <a:gd name="connsiteX3" fmla="*/ 3400128 w 6609756"/>
              <a:gd name="connsiteY3" fmla="*/ 6852412 h 6852412"/>
              <a:gd name="connsiteX4" fmla="*/ 0 w 6609756"/>
              <a:gd name="connsiteY4" fmla="*/ 6852412 h 6852412"/>
              <a:gd name="connsiteX5" fmla="*/ 0 w 6609756"/>
              <a:gd name="connsiteY5" fmla="*/ 12700 h 6852412"/>
              <a:gd name="connsiteX0" fmla="*/ 0 w 6609756"/>
              <a:gd name="connsiteY0" fmla="*/ 12700 h 6865112"/>
              <a:gd name="connsiteX1" fmla="*/ 4289128 w 6609756"/>
              <a:gd name="connsiteY1" fmla="*/ 0 h 6865112"/>
              <a:gd name="connsiteX2" fmla="*/ 6609756 w 6609756"/>
              <a:gd name="connsiteY2" fmla="*/ 3559556 h 6865112"/>
              <a:gd name="connsiteX3" fmla="*/ 4428828 w 6609756"/>
              <a:gd name="connsiteY3" fmla="*/ 6865112 h 6865112"/>
              <a:gd name="connsiteX4" fmla="*/ 0 w 6609756"/>
              <a:gd name="connsiteY4" fmla="*/ 6852412 h 6865112"/>
              <a:gd name="connsiteX5" fmla="*/ 0 w 6609756"/>
              <a:gd name="connsiteY5" fmla="*/ 12700 h 686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9756" h="6865112">
                <a:moveTo>
                  <a:pt x="0" y="12700"/>
                </a:moveTo>
                <a:lnTo>
                  <a:pt x="4289128" y="0"/>
                </a:lnTo>
                <a:lnTo>
                  <a:pt x="6609756" y="3559556"/>
                </a:lnTo>
                <a:lnTo>
                  <a:pt x="4428828" y="6865112"/>
                </a:lnTo>
                <a:lnTo>
                  <a:pt x="0" y="6852412"/>
                </a:lnTo>
                <a:lnTo>
                  <a:pt x="0" y="12700"/>
                </a:lnTo>
                <a:close/>
              </a:path>
            </a:pathLst>
          </a:cu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744D313-E695-4028-B54A-E751214B957C}"/>
              </a:ext>
            </a:extLst>
          </p:cNvPr>
          <p:cNvSpPr/>
          <p:nvPr/>
        </p:nvSpPr>
        <p:spPr>
          <a:xfrm>
            <a:off x="7235806" y="1972340"/>
            <a:ext cx="4956194" cy="3149053"/>
          </a:xfrm>
          <a:prstGeom prst="rect">
            <a:avLst/>
          </a:prstGeom>
          <a:solidFill>
            <a:srgbClr val="C0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Arrow: Pentagon 4">
            <a:extLst>
              <a:ext uri="{FF2B5EF4-FFF2-40B4-BE49-F238E27FC236}">
                <a16:creationId xmlns:a16="http://schemas.microsoft.com/office/drawing/2014/main" xmlns="" id="{B1E07963-9467-42F5-A0C9-0FFEF2D2670F}"/>
              </a:ext>
            </a:extLst>
          </p:cNvPr>
          <p:cNvSpPr/>
          <p:nvPr/>
        </p:nvSpPr>
        <p:spPr>
          <a:xfrm>
            <a:off x="6503" y="1972340"/>
            <a:ext cx="11953849" cy="3149053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xmlns="" id="{78503CE7-22D7-4401-BD0F-44DDE673E6E6}"/>
              </a:ext>
            </a:extLst>
          </p:cNvPr>
          <p:cNvSpPr/>
          <p:nvPr/>
        </p:nvSpPr>
        <p:spPr>
          <a:xfrm>
            <a:off x="977544" y="1972339"/>
            <a:ext cx="5595209" cy="3149053"/>
          </a:xfrm>
          <a:prstGeom prst="homePlate">
            <a:avLst>
              <a:gd name="adj" fmla="val 31755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04C49832-3120-47C3-8750-47B3E0E05E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14438" y="452745"/>
            <a:ext cx="2073807" cy="891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36348A-976D-46D3-9E30-C17756D61ED3}"/>
              </a:ext>
            </a:extLst>
          </p:cNvPr>
          <p:cNvSpPr txBox="1"/>
          <p:nvPr/>
        </p:nvSpPr>
        <p:spPr>
          <a:xfrm>
            <a:off x="6689004" y="2206360"/>
            <a:ext cx="6147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"/>
              </a:spcBef>
              <a:buClr>
                <a:srgbClr val="6C0000"/>
              </a:buClr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In-house all facilities of </a:t>
            </a:r>
          </a:p>
          <a:p>
            <a:pPr marL="457200" indent="-457200">
              <a:spcBef>
                <a:spcPts val="2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Core Shop </a:t>
            </a:r>
          </a:p>
          <a:p>
            <a:pPr marL="457200" indent="-457200">
              <a:spcBef>
                <a:spcPts val="2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Fettling Shop</a:t>
            </a:r>
          </a:p>
          <a:p>
            <a:pPr marL="457200" indent="-457200">
              <a:spcBef>
                <a:spcPts val="2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Paint Booth</a:t>
            </a:r>
          </a:p>
          <a:p>
            <a:pPr marL="457200" indent="-457200">
              <a:spcBef>
                <a:spcPts val="2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Pattern Shop</a:t>
            </a:r>
          </a:p>
          <a:p>
            <a:pPr marL="457200" indent="-457200">
              <a:spcBef>
                <a:spcPts val="2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Machine Shop</a:t>
            </a:r>
            <a:endParaRPr lang="en-I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xmlns="" id="{80590C8D-3E36-4C51-A817-38DFD74AD122}"/>
              </a:ext>
            </a:extLst>
          </p:cNvPr>
          <p:cNvSpPr/>
          <p:nvPr/>
        </p:nvSpPr>
        <p:spPr>
          <a:xfrm>
            <a:off x="100972" y="1983140"/>
            <a:ext cx="3330020" cy="3149053"/>
          </a:xfrm>
          <a:prstGeom prst="homePlate">
            <a:avLst>
              <a:gd name="adj" fmla="val 4569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xmlns="" id="{079C2F66-847D-4C51-857B-CC13075A97E0}"/>
              </a:ext>
            </a:extLst>
          </p:cNvPr>
          <p:cNvSpPr/>
          <p:nvPr/>
        </p:nvSpPr>
        <p:spPr>
          <a:xfrm>
            <a:off x="-17563" y="1971347"/>
            <a:ext cx="3330020" cy="3160846"/>
          </a:xfrm>
          <a:prstGeom prst="homePlate">
            <a:avLst>
              <a:gd name="adj" fmla="val 45693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Arrow: Pentagon 4">
            <a:extLst>
              <a:ext uri="{FF2B5EF4-FFF2-40B4-BE49-F238E27FC236}">
                <a16:creationId xmlns:a16="http://schemas.microsoft.com/office/drawing/2014/main" xmlns="" id="{BDAC5391-13A6-4B51-8961-2857D8849AC5}"/>
              </a:ext>
            </a:extLst>
          </p:cNvPr>
          <p:cNvSpPr/>
          <p:nvPr/>
        </p:nvSpPr>
        <p:spPr>
          <a:xfrm flipH="1">
            <a:off x="7454489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Arrow: Pentagon 4">
            <a:extLst>
              <a:ext uri="{FF2B5EF4-FFF2-40B4-BE49-F238E27FC236}">
                <a16:creationId xmlns:a16="http://schemas.microsoft.com/office/drawing/2014/main" xmlns="" id="{8C6894F8-C1E2-4263-A576-A8AD4D4A71CB}"/>
              </a:ext>
            </a:extLst>
          </p:cNvPr>
          <p:cNvSpPr/>
          <p:nvPr/>
        </p:nvSpPr>
        <p:spPr>
          <a:xfrm flipH="1">
            <a:off x="7887782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CF6509-DF77-4EC3-A093-97AEB22FEA92}"/>
              </a:ext>
            </a:extLst>
          </p:cNvPr>
          <p:cNvSpPr txBox="1"/>
          <p:nvPr/>
        </p:nvSpPr>
        <p:spPr>
          <a:xfrm>
            <a:off x="395619" y="376222"/>
            <a:ext cx="53869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  <a:latin typeface="Calibri Light (Headings)"/>
              </a:rPr>
              <a:t>OUR </a:t>
            </a:r>
            <a:r>
              <a:rPr lang="en-US" sz="2500" dirty="0" smtClean="0">
                <a:solidFill>
                  <a:srgbClr val="C00000"/>
                </a:solidFill>
                <a:latin typeface="Calibri Light (Headings)"/>
              </a:rPr>
              <a:t>INFRASTRUCTURE</a:t>
            </a:r>
            <a:endParaRPr lang="en-US" sz="2500" dirty="0">
              <a:solidFill>
                <a:srgbClr val="C00000"/>
              </a:solidFill>
              <a:latin typeface="Calibri Light (Headings)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xmlns="" id="{529FB476-709E-4981-B712-C244655A5D33}"/>
              </a:ext>
            </a:extLst>
          </p:cNvPr>
          <p:cNvSpPr/>
          <p:nvPr/>
        </p:nvSpPr>
        <p:spPr>
          <a:xfrm>
            <a:off x="0" y="432081"/>
            <a:ext cx="338469" cy="369886"/>
          </a:xfrm>
          <a:prstGeom prst="homePlate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79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9D12BCD-1270-47E9-A937-2BB08678145A}"/>
              </a:ext>
            </a:extLst>
          </p:cNvPr>
          <p:cNvSpPr/>
          <p:nvPr/>
        </p:nvSpPr>
        <p:spPr>
          <a:xfrm>
            <a:off x="7235806" y="1972340"/>
            <a:ext cx="4956194" cy="3149053"/>
          </a:xfrm>
          <a:prstGeom prst="rect">
            <a:avLst/>
          </a:prstGeom>
          <a:solidFill>
            <a:srgbClr val="C0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Arrow: Pentagon 4">
            <a:extLst>
              <a:ext uri="{FF2B5EF4-FFF2-40B4-BE49-F238E27FC236}">
                <a16:creationId xmlns:a16="http://schemas.microsoft.com/office/drawing/2014/main" xmlns="" id="{4834A645-CD61-464A-8126-7C0DCAE06FA6}"/>
              </a:ext>
            </a:extLst>
          </p:cNvPr>
          <p:cNvSpPr/>
          <p:nvPr/>
        </p:nvSpPr>
        <p:spPr>
          <a:xfrm>
            <a:off x="6503" y="1972340"/>
            <a:ext cx="11953849" cy="3149053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Arrow: Pentagon 4">
            <a:extLst>
              <a:ext uri="{FF2B5EF4-FFF2-40B4-BE49-F238E27FC236}">
                <a16:creationId xmlns:a16="http://schemas.microsoft.com/office/drawing/2014/main" xmlns="" id="{A19046DA-2DCB-4097-A04D-8B7CA29990EF}"/>
              </a:ext>
            </a:extLst>
          </p:cNvPr>
          <p:cNvSpPr/>
          <p:nvPr/>
        </p:nvSpPr>
        <p:spPr>
          <a:xfrm flipH="1">
            <a:off x="7454489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Arrow: Pentagon 4">
            <a:extLst>
              <a:ext uri="{FF2B5EF4-FFF2-40B4-BE49-F238E27FC236}">
                <a16:creationId xmlns:a16="http://schemas.microsoft.com/office/drawing/2014/main" xmlns="" id="{4A113CC3-F94C-400B-BEAC-FDC797E39AB3}"/>
              </a:ext>
            </a:extLst>
          </p:cNvPr>
          <p:cNvSpPr/>
          <p:nvPr/>
        </p:nvSpPr>
        <p:spPr>
          <a:xfrm flipH="1">
            <a:off x="7887782" y="5543678"/>
            <a:ext cx="4304218" cy="891960"/>
          </a:xfrm>
          <a:custGeom>
            <a:avLst/>
            <a:gdLst>
              <a:gd name="connsiteX0" fmla="*/ 0 w 2557670"/>
              <a:gd name="connsiteY0" fmla="*/ 0 h 3144366"/>
              <a:gd name="connsiteX1" fmla="*/ 1292825 w 2557670"/>
              <a:gd name="connsiteY1" fmla="*/ 0 h 3144366"/>
              <a:gd name="connsiteX2" fmla="*/ 2557670 w 2557670"/>
              <a:gd name="connsiteY2" fmla="*/ 1572183 h 3144366"/>
              <a:gd name="connsiteX3" fmla="*/ 1292825 w 2557670"/>
              <a:gd name="connsiteY3" fmla="*/ 3144366 h 3144366"/>
              <a:gd name="connsiteX4" fmla="*/ 0 w 2557670"/>
              <a:gd name="connsiteY4" fmla="*/ 3144366 h 3144366"/>
              <a:gd name="connsiteX5" fmla="*/ 0 w 2557670"/>
              <a:gd name="connsiteY5" fmla="*/ 0 h 3144366"/>
              <a:gd name="connsiteX0" fmla="*/ 331304 w 2888974"/>
              <a:gd name="connsiteY0" fmla="*/ 0 h 3157618"/>
              <a:gd name="connsiteX1" fmla="*/ 1624129 w 2888974"/>
              <a:gd name="connsiteY1" fmla="*/ 0 h 3157618"/>
              <a:gd name="connsiteX2" fmla="*/ 2888974 w 2888974"/>
              <a:gd name="connsiteY2" fmla="*/ 1572183 h 3157618"/>
              <a:gd name="connsiteX3" fmla="*/ 1624129 w 2888974"/>
              <a:gd name="connsiteY3" fmla="*/ 3144366 h 3157618"/>
              <a:gd name="connsiteX4" fmla="*/ 0 w 2888974"/>
              <a:gd name="connsiteY4" fmla="*/ 3157618 h 3157618"/>
              <a:gd name="connsiteX5" fmla="*/ 331304 w 2888974"/>
              <a:gd name="connsiteY5" fmla="*/ 0 h 3157618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39756 w 2888974"/>
              <a:gd name="connsiteY0" fmla="*/ 0 h 3184123"/>
              <a:gd name="connsiteX1" fmla="*/ 1624129 w 2888974"/>
              <a:gd name="connsiteY1" fmla="*/ 26505 h 3184123"/>
              <a:gd name="connsiteX2" fmla="*/ 2888974 w 2888974"/>
              <a:gd name="connsiteY2" fmla="*/ 1598688 h 3184123"/>
              <a:gd name="connsiteX3" fmla="*/ 1624129 w 2888974"/>
              <a:gd name="connsiteY3" fmla="*/ 3170871 h 3184123"/>
              <a:gd name="connsiteX4" fmla="*/ 0 w 2888974"/>
              <a:gd name="connsiteY4" fmla="*/ 3184123 h 3184123"/>
              <a:gd name="connsiteX5" fmla="*/ 39756 w 2888974"/>
              <a:gd name="connsiteY5" fmla="*/ 0 h 3184123"/>
              <a:gd name="connsiteX0" fmla="*/ 15480 w 2864698"/>
              <a:gd name="connsiteY0" fmla="*/ 0 h 3192215"/>
              <a:gd name="connsiteX1" fmla="*/ 1599853 w 2864698"/>
              <a:gd name="connsiteY1" fmla="*/ 26505 h 3192215"/>
              <a:gd name="connsiteX2" fmla="*/ 2864698 w 2864698"/>
              <a:gd name="connsiteY2" fmla="*/ 1598688 h 3192215"/>
              <a:gd name="connsiteX3" fmla="*/ 1599853 w 2864698"/>
              <a:gd name="connsiteY3" fmla="*/ 3170871 h 3192215"/>
              <a:gd name="connsiteX4" fmla="*/ 0 w 2864698"/>
              <a:gd name="connsiteY4" fmla="*/ 3192215 h 3192215"/>
              <a:gd name="connsiteX5" fmla="*/ 15480 w 2864698"/>
              <a:gd name="connsiteY5" fmla="*/ 0 h 3192215"/>
              <a:gd name="connsiteX0" fmla="*/ 0 w 2849218"/>
              <a:gd name="connsiteY0" fmla="*/ 0 h 3176031"/>
              <a:gd name="connsiteX1" fmla="*/ 1584373 w 2849218"/>
              <a:gd name="connsiteY1" fmla="*/ 26505 h 3176031"/>
              <a:gd name="connsiteX2" fmla="*/ 2849218 w 2849218"/>
              <a:gd name="connsiteY2" fmla="*/ 1598688 h 3176031"/>
              <a:gd name="connsiteX3" fmla="*/ 1584373 w 2849218"/>
              <a:gd name="connsiteY3" fmla="*/ 3170871 h 3176031"/>
              <a:gd name="connsiteX4" fmla="*/ 8796 w 2849218"/>
              <a:gd name="connsiteY4" fmla="*/ 3176031 h 3176031"/>
              <a:gd name="connsiteX5" fmla="*/ 0 w 2849218"/>
              <a:gd name="connsiteY5" fmla="*/ 0 h 3176031"/>
              <a:gd name="connsiteX0" fmla="*/ 7388 w 2856606"/>
              <a:gd name="connsiteY0" fmla="*/ 0 h 3184123"/>
              <a:gd name="connsiteX1" fmla="*/ 1591761 w 2856606"/>
              <a:gd name="connsiteY1" fmla="*/ 26505 h 3184123"/>
              <a:gd name="connsiteX2" fmla="*/ 2856606 w 2856606"/>
              <a:gd name="connsiteY2" fmla="*/ 1598688 h 3184123"/>
              <a:gd name="connsiteX3" fmla="*/ 1591761 w 2856606"/>
              <a:gd name="connsiteY3" fmla="*/ 3170871 h 3184123"/>
              <a:gd name="connsiteX4" fmla="*/ 0 w 2856606"/>
              <a:gd name="connsiteY4" fmla="*/ 3184123 h 3184123"/>
              <a:gd name="connsiteX5" fmla="*/ 7388 w 2856606"/>
              <a:gd name="connsiteY5" fmla="*/ 0 h 3184123"/>
              <a:gd name="connsiteX0" fmla="*/ 297 w 2865699"/>
              <a:gd name="connsiteY0" fmla="*/ 5863 h 3157618"/>
              <a:gd name="connsiteX1" fmla="*/ 1600854 w 2865699"/>
              <a:gd name="connsiteY1" fmla="*/ 0 h 3157618"/>
              <a:gd name="connsiteX2" fmla="*/ 2865699 w 2865699"/>
              <a:gd name="connsiteY2" fmla="*/ 1572183 h 3157618"/>
              <a:gd name="connsiteX3" fmla="*/ 1600854 w 2865699"/>
              <a:gd name="connsiteY3" fmla="*/ 3144366 h 3157618"/>
              <a:gd name="connsiteX4" fmla="*/ 9093 w 2865699"/>
              <a:gd name="connsiteY4" fmla="*/ 3157618 h 3157618"/>
              <a:gd name="connsiteX5" fmla="*/ 297 w 2865699"/>
              <a:gd name="connsiteY5" fmla="*/ 5863 h 3157618"/>
              <a:gd name="connsiteX0" fmla="*/ 0 w 11830839"/>
              <a:gd name="connsiteY0" fmla="*/ 5863 h 3157618"/>
              <a:gd name="connsiteX1" fmla="*/ 10565994 w 11830839"/>
              <a:gd name="connsiteY1" fmla="*/ 0 h 3157618"/>
              <a:gd name="connsiteX2" fmla="*/ 11830839 w 11830839"/>
              <a:gd name="connsiteY2" fmla="*/ 1572183 h 3157618"/>
              <a:gd name="connsiteX3" fmla="*/ 10565994 w 11830839"/>
              <a:gd name="connsiteY3" fmla="*/ 3144366 h 3157618"/>
              <a:gd name="connsiteX4" fmla="*/ 8974233 w 11830839"/>
              <a:gd name="connsiteY4" fmla="*/ 3157618 h 3157618"/>
              <a:gd name="connsiteX5" fmla="*/ 0 w 11830839"/>
              <a:gd name="connsiteY5" fmla="*/ 5863 h 3157618"/>
              <a:gd name="connsiteX0" fmla="*/ 141 w 11830980"/>
              <a:gd name="connsiteY0" fmla="*/ 5863 h 3173116"/>
              <a:gd name="connsiteX1" fmla="*/ 10566135 w 11830980"/>
              <a:gd name="connsiteY1" fmla="*/ 0 h 3173116"/>
              <a:gd name="connsiteX2" fmla="*/ 11830980 w 11830980"/>
              <a:gd name="connsiteY2" fmla="*/ 1572183 h 3173116"/>
              <a:gd name="connsiteX3" fmla="*/ 10566135 w 11830980"/>
              <a:gd name="connsiteY3" fmla="*/ 3144366 h 3173116"/>
              <a:gd name="connsiteX4" fmla="*/ 25821 w 11830980"/>
              <a:gd name="connsiteY4" fmla="*/ 3173116 h 3173116"/>
              <a:gd name="connsiteX5" fmla="*/ 141 w 11830980"/>
              <a:gd name="connsiteY5" fmla="*/ 5863 h 3173116"/>
              <a:gd name="connsiteX0" fmla="*/ 41856 w 11805159"/>
              <a:gd name="connsiteY0" fmla="*/ 5863 h 3173116"/>
              <a:gd name="connsiteX1" fmla="*/ 10540314 w 11805159"/>
              <a:gd name="connsiteY1" fmla="*/ 0 h 3173116"/>
              <a:gd name="connsiteX2" fmla="*/ 11805159 w 11805159"/>
              <a:gd name="connsiteY2" fmla="*/ 1572183 h 3173116"/>
              <a:gd name="connsiteX3" fmla="*/ 10540314 w 11805159"/>
              <a:gd name="connsiteY3" fmla="*/ 3144366 h 3173116"/>
              <a:gd name="connsiteX4" fmla="*/ 0 w 11805159"/>
              <a:gd name="connsiteY4" fmla="*/ 3173116 h 3173116"/>
              <a:gd name="connsiteX5" fmla="*/ 41856 w 11805159"/>
              <a:gd name="connsiteY5" fmla="*/ 5863 h 3173116"/>
              <a:gd name="connsiteX0" fmla="*/ 41856 w 11805159"/>
              <a:gd name="connsiteY0" fmla="*/ 5863 h 3144366"/>
              <a:gd name="connsiteX1" fmla="*/ 10540314 w 11805159"/>
              <a:gd name="connsiteY1" fmla="*/ 0 h 3144366"/>
              <a:gd name="connsiteX2" fmla="*/ 11805159 w 11805159"/>
              <a:gd name="connsiteY2" fmla="*/ 1572183 h 3144366"/>
              <a:gd name="connsiteX3" fmla="*/ 10540314 w 11805159"/>
              <a:gd name="connsiteY3" fmla="*/ 3144366 h 3144366"/>
              <a:gd name="connsiteX4" fmla="*/ 0 w 11805159"/>
              <a:gd name="connsiteY4" fmla="*/ 3137021 h 3144366"/>
              <a:gd name="connsiteX5" fmla="*/ 41856 w 11805159"/>
              <a:gd name="connsiteY5" fmla="*/ 5863 h 3144366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15443 w 11778746"/>
              <a:gd name="connsiteY0" fmla="*/ 5863 h 3149053"/>
              <a:gd name="connsiteX1" fmla="*/ 10513901 w 11778746"/>
              <a:gd name="connsiteY1" fmla="*/ 0 h 3149053"/>
              <a:gd name="connsiteX2" fmla="*/ 11778746 w 11778746"/>
              <a:gd name="connsiteY2" fmla="*/ 1572183 h 3149053"/>
              <a:gd name="connsiteX3" fmla="*/ 10513901 w 11778746"/>
              <a:gd name="connsiteY3" fmla="*/ 3144366 h 3149053"/>
              <a:gd name="connsiteX4" fmla="*/ 26016 w 11778746"/>
              <a:gd name="connsiteY4" fmla="*/ 3149053 h 3149053"/>
              <a:gd name="connsiteX5" fmla="*/ 15443 w 11778746"/>
              <a:gd name="connsiteY5" fmla="*/ 5863 h 3149053"/>
              <a:gd name="connsiteX0" fmla="*/ 267 w 11763570"/>
              <a:gd name="connsiteY0" fmla="*/ 5863 h 3149053"/>
              <a:gd name="connsiteX1" fmla="*/ 10498725 w 11763570"/>
              <a:gd name="connsiteY1" fmla="*/ 0 h 3149053"/>
              <a:gd name="connsiteX2" fmla="*/ 11763570 w 11763570"/>
              <a:gd name="connsiteY2" fmla="*/ 1572183 h 3149053"/>
              <a:gd name="connsiteX3" fmla="*/ 10498725 w 11763570"/>
              <a:gd name="connsiteY3" fmla="*/ 3144366 h 3149053"/>
              <a:gd name="connsiteX4" fmla="*/ 10840 w 11763570"/>
              <a:gd name="connsiteY4" fmla="*/ 3149053 h 3149053"/>
              <a:gd name="connsiteX5" fmla="*/ 267 w 11763570"/>
              <a:gd name="connsiteY5" fmla="*/ 5863 h 3149053"/>
              <a:gd name="connsiteX0" fmla="*/ 9837 w 11773140"/>
              <a:gd name="connsiteY0" fmla="*/ 5863 h 3149053"/>
              <a:gd name="connsiteX1" fmla="*/ 10508295 w 11773140"/>
              <a:gd name="connsiteY1" fmla="*/ 0 h 3149053"/>
              <a:gd name="connsiteX2" fmla="*/ 11773140 w 11773140"/>
              <a:gd name="connsiteY2" fmla="*/ 1572183 h 3149053"/>
              <a:gd name="connsiteX3" fmla="*/ 10508295 w 11773140"/>
              <a:gd name="connsiteY3" fmla="*/ 3144366 h 3149053"/>
              <a:gd name="connsiteX4" fmla="*/ 20410 w 11773140"/>
              <a:gd name="connsiteY4" fmla="*/ 3149053 h 3149053"/>
              <a:gd name="connsiteX5" fmla="*/ 9837 w 11773140"/>
              <a:gd name="connsiteY5" fmla="*/ 5863 h 3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3140" h="3149053">
                <a:moveTo>
                  <a:pt x="9837" y="5863"/>
                </a:moveTo>
                <a:lnTo>
                  <a:pt x="10508295" y="0"/>
                </a:lnTo>
                <a:lnTo>
                  <a:pt x="11773140" y="1572183"/>
                </a:lnTo>
                <a:lnTo>
                  <a:pt x="10508295" y="3144366"/>
                </a:lnTo>
                <a:lnTo>
                  <a:pt x="20410" y="3149053"/>
                </a:lnTo>
                <a:cubicBezTo>
                  <a:pt x="-16450" y="2099710"/>
                  <a:pt x="7374" y="1067237"/>
                  <a:pt x="9837" y="58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04C49832-3120-47C3-8750-47B3E0E05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14438" y="452745"/>
            <a:ext cx="2073807" cy="891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36348A-976D-46D3-9E30-C17756D61ED3}"/>
              </a:ext>
            </a:extLst>
          </p:cNvPr>
          <p:cNvSpPr txBox="1"/>
          <p:nvPr/>
        </p:nvSpPr>
        <p:spPr>
          <a:xfrm>
            <a:off x="6801179" y="2678972"/>
            <a:ext cx="5084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"/>
              </a:spcBef>
              <a:buClr>
                <a:srgbClr val="6C0000"/>
              </a:buClr>
            </a:pPr>
            <a:r>
              <a:rPr lang="en-US" sz="2500" dirty="0">
                <a:solidFill>
                  <a:schemeClr val="bg1"/>
                </a:solidFill>
                <a:latin typeface="+mj-lt"/>
              </a:rPr>
              <a:t>Induction furnace with most </a:t>
            </a:r>
          </a:p>
          <a:p>
            <a:pPr>
              <a:spcBef>
                <a:spcPts val="20"/>
              </a:spcBef>
              <a:buClr>
                <a:srgbClr val="6C0000"/>
              </a:buClr>
            </a:pPr>
            <a:r>
              <a:rPr lang="en-US" sz="2500" dirty="0">
                <a:solidFill>
                  <a:schemeClr val="bg1"/>
                </a:solidFill>
                <a:latin typeface="+mj-lt"/>
              </a:rPr>
              <a:t>advanced IGBT panel having energy monitoring system and highly analytical automation feature</a:t>
            </a:r>
            <a:endParaRPr lang="en-IN" sz="2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Arrow: Pentagon 18">
            <a:extLst>
              <a:ext uri="{FF2B5EF4-FFF2-40B4-BE49-F238E27FC236}">
                <a16:creationId xmlns:a16="http://schemas.microsoft.com/office/drawing/2014/main" xmlns="" id="{D1613918-4C98-481E-873D-7D0C121EFD9A}"/>
              </a:ext>
            </a:extLst>
          </p:cNvPr>
          <p:cNvSpPr/>
          <p:nvPr/>
        </p:nvSpPr>
        <p:spPr>
          <a:xfrm>
            <a:off x="0" y="-12700"/>
            <a:ext cx="6590660" cy="6865112"/>
          </a:xfrm>
          <a:custGeom>
            <a:avLst/>
            <a:gdLst>
              <a:gd name="connsiteX0" fmla="*/ 0 w 6800256"/>
              <a:gd name="connsiteY0" fmla="*/ 0 h 6839712"/>
              <a:gd name="connsiteX1" fmla="*/ 3400128 w 6800256"/>
              <a:gd name="connsiteY1" fmla="*/ 0 h 6839712"/>
              <a:gd name="connsiteX2" fmla="*/ 6800256 w 6800256"/>
              <a:gd name="connsiteY2" fmla="*/ 3419856 h 6839712"/>
              <a:gd name="connsiteX3" fmla="*/ 3400128 w 6800256"/>
              <a:gd name="connsiteY3" fmla="*/ 6839712 h 6839712"/>
              <a:gd name="connsiteX4" fmla="*/ 0 w 6800256"/>
              <a:gd name="connsiteY4" fmla="*/ 6839712 h 6839712"/>
              <a:gd name="connsiteX5" fmla="*/ 0 w 6800256"/>
              <a:gd name="connsiteY5" fmla="*/ 0 h 6839712"/>
              <a:gd name="connsiteX0" fmla="*/ 0 w 6800256"/>
              <a:gd name="connsiteY0" fmla="*/ 12700 h 6852412"/>
              <a:gd name="connsiteX1" fmla="*/ 3870028 w 6800256"/>
              <a:gd name="connsiteY1" fmla="*/ 0 h 6852412"/>
              <a:gd name="connsiteX2" fmla="*/ 6800256 w 6800256"/>
              <a:gd name="connsiteY2" fmla="*/ 3432556 h 6852412"/>
              <a:gd name="connsiteX3" fmla="*/ 3400128 w 6800256"/>
              <a:gd name="connsiteY3" fmla="*/ 6852412 h 6852412"/>
              <a:gd name="connsiteX4" fmla="*/ 0 w 6800256"/>
              <a:gd name="connsiteY4" fmla="*/ 6852412 h 6852412"/>
              <a:gd name="connsiteX5" fmla="*/ 0 w 6800256"/>
              <a:gd name="connsiteY5" fmla="*/ 12700 h 6852412"/>
              <a:gd name="connsiteX0" fmla="*/ 0 w 6609756"/>
              <a:gd name="connsiteY0" fmla="*/ 12700 h 6852412"/>
              <a:gd name="connsiteX1" fmla="*/ 3870028 w 6609756"/>
              <a:gd name="connsiteY1" fmla="*/ 0 h 6852412"/>
              <a:gd name="connsiteX2" fmla="*/ 6609756 w 6609756"/>
              <a:gd name="connsiteY2" fmla="*/ 3559556 h 6852412"/>
              <a:gd name="connsiteX3" fmla="*/ 3400128 w 6609756"/>
              <a:gd name="connsiteY3" fmla="*/ 6852412 h 6852412"/>
              <a:gd name="connsiteX4" fmla="*/ 0 w 6609756"/>
              <a:gd name="connsiteY4" fmla="*/ 6852412 h 6852412"/>
              <a:gd name="connsiteX5" fmla="*/ 0 w 6609756"/>
              <a:gd name="connsiteY5" fmla="*/ 12700 h 6852412"/>
              <a:gd name="connsiteX0" fmla="*/ 0 w 6609756"/>
              <a:gd name="connsiteY0" fmla="*/ 12700 h 6852412"/>
              <a:gd name="connsiteX1" fmla="*/ 4289128 w 6609756"/>
              <a:gd name="connsiteY1" fmla="*/ 0 h 6852412"/>
              <a:gd name="connsiteX2" fmla="*/ 6609756 w 6609756"/>
              <a:gd name="connsiteY2" fmla="*/ 3559556 h 6852412"/>
              <a:gd name="connsiteX3" fmla="*/ 3400128 w 6609756"/>
              <a:gd name="connsiteY3" fmla="*/ 6852412 h 6852412"/>
              <a:gd name="connsiteX4" fmla="*/ 0 w 6609756"/>
              <a:gd name="connsiteY4" fmla="*/ 6852412 h 6852412"/>
              <a:gd name="connsiteX5" fmla="*/ 0 w 6609756"/>
              <a:gd name="connsiteY5" fmla="*/ 12700 h 6852412"/>
              <a:gd name="connsiteX0" fmla="*/ 0 w 6609756"/>
              <a:gd name="connsiteY0" fmla="*/ 12700 h 6865112"/>
              <a:gd name="connsiteX1" fmla="*/ 4289128 w 6609756"/>
              <a:gd name="connsiteY1" fmla="*/ 0 h 6865112"/>
              <a:gd name="connsiteX2" fmla="*/ 6609756 w 6609756"/>
              <a:gd name="connsiteY2" fmla="*/ 3559556 h 6865112"/>
              <a:gd name="connsiteX3" fmla="*/ 4428828 w 6609756"/>
              <a:gd name="connsiteY3" fmla="*/ 6865112 h 6865112"/>
              <a:gd name="connsiteX4" fmla="*/ 0 w 6609756"/>
              <a:gd name="connsiteY4" fmla="*/ 6852412 h 6865112"/>
              <a:gd name="connsiteX5" fmla="*/ 0 w 6609756"/>
              <a:gd name="connsiteY5" fmla="*/ 12700 h 686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9756" h="6865112">
                <a:moveTo>
                  <a:pt x="0" y="12700"/>
                </a:moveTo>
                <a:lnTo>
                  <a:pt x="4289128" y="0"/>
                </a:lnTo>
                <a:lnTo>
                  <a:pt x="6609756" y="3559556"/>
                </a:lnTo>
                <a:lnTo>
                  <a:pt x="4428828" y="6865112"/>
                </a:lnTo>
                <a:lnTo>
                  <a:pt x="0" y="6852412"/>
                </a:lnTo>
                <a:lnTo>
                  <a:pt x="0" y="12700"/>
                </a:lnTo>
                <a:close/>
              </a:path>
            </a:pathLst>
          </a:custGeo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A450995F-8296-4424-8BA9-F1A7ECE2988B}"/>
              </a:ext>
            </a:extLst>
          </p:cNvPr>
          <p:cNvSpPr/>
          <p:nvPr/>
        </p:nvSpPr>
        <p:spPr>
          <a:xfrm>
            <a:off x="1003610" y="1983140"/>
            <a:ext cx="5569143" cy="3138252"/>
          </a:xfrm>
          <a:prstGeom prst="homePlate">
            <a:avLst>
              <a:gd name="adj" fmla="val 31755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xmlns="" id="{FC7A7DD2-E153-41E5-89EE-1055D495D3E7}"/>
              </a:ext>
            </a:extLst>
          </p:cNvPr>
          <p:cNvSpPr/>
          <p:nvPr/>
        </p:nvSpPr>
        <p:spPr>
          <a:xfrm>
            <a:off x="100972" y="1983140"/>
            <a:ext cx="3330020" cy="3149053"/>
          </a:xfrm>
          <a:prstGeom prst="homePlate">
            <a:avLst>
              <a:gd name="adj" fmla="val 4569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xmlns="" id="{BAC8FF59-2026-4D43-B0E3-5B37E29AFBF8}"/>
              </a:ext>
            </a:extLst>
          </p:cNvPr>
          <p:cNvSpPr/>
          <p:nvPr/>
        </p:nvSpPr>
        <p:spPr>
          <a:xfrm>
            <a:off x="-28714" y="1971347"/>
            <a:ext cx="3330020" cy="3160846"/>
          </a:xfrm>
          <a:prstGeom prst="homePlate">
            <a:avLst>
              <a:gd name="adj" fmla="val 45693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37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6CF6509-DF77-4EC3-A093-97AEB22FEA92}"/>
              </a:ext>
            </a:extLst>
          </p:cNvPr>
          <p:cNvSpPr txBox="1"/>
          <p:nvPr/>
        </p:nvSpPr>
        <p:spPr>
          <a:xfrm>
            <a:off x="395619" y="376222"/>
            <a:ext cx="53869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  <a:latin typeface="Calibri Light (Headings)"/>
              </a:rPr>
              <a:t>OUR </a:t>
            </a:r>
            <a:r>
              <a:rPr lang="en-US" sz="2500" dirty="0" smtClean="0">
                <a:solidFill>
                  <a:srgbClr val="C00000"/>
                </a:solidFill>
                <a:latin typeface="Calibri Light (Headings)"/>
              </a:rPr>
              <a:t>INFRASTRUCTURE</a:t>
            </a:r>
            <a:endParaRPr lang="en-US" sz="2500" dirty="0">
              <a:solidFill>
                <a:srgbClr val="C00000"/>
              </a:solidFill>
              <a:latin typeface="Calibri Light (Headings)"/>
            </a:endParaRPr>
          </a:p>
        </p:txBody>
      </p:sp>
      <p:sp>
        <p:nvSpPr>
          <p:cNvPr id="19" name="Arrow: Pentagon 16">
            <a:extLst>
              <a:ext uri="{FF2B5EF4-FFF2-40B4-BE49-F238E27FC236}">
                <a16:creationId xmlns:a16="http://schemas.microsoft.com/office/drawing/2014/main" xmlns="" id="{529FB476-709E-4981-B712-C244655A5D33}"/>
              </a:ext>
            </a:extLst>
          </p:cNvPr>
          <p:cNvSpPr/>
          <p:nvPr/>
        </p:nvSpPr>
        <p:spPr>
          <a:xfrm>
            <a:off x="0" y="432081"/>
            <a:ext cx="338469" cy="369886"/>
          </a:xfrm>
          <a:prstGeom prst="homePlate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5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327</Words>
  <Application>Microsoft Office PowerPoint</Application>
  <PresentationFormat>Custom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Mahesh</dc:creator>
  <cp:lastModifiedBy>Admin</cp:lastModifiedBy>
  <cp:revision>142</cp:revision>
  <dcterms:created xsi:type="dcterms:W3CDTF">2022-02-24T04:15:23Z</dcterms:created>
  <dcterms:modified xsi:type="dcterms:W3CDTF">2022-02-26T18:14:58Z</dcterms:modified>
</cp:coreProperties>
</file>