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1" r:id="rId9"/>
    <p:sldId id="264" r:id="rId10"/>
    <p:sldId id="267" r:id="rId11"/>
    <p:sldId id="268" r:id="rId12"/>
    <p:sldId id="269" r:id="rId13"/>
    <p:sldId id="265" r:id="rId14"/>
    <p:sldId id="270" r:id="rId15"/>
    <p:sldId id="266" r:id="rId16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Unicode MS" pitchFamily="34" charset="-128"/>
      <p:regular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948"/>
    <a:srgbClr val="759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7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8802B-3F55-47DF-91C3-AE513C9E0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A80765-EEB0-4DD6-8BCB-C0785B98B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1B053-1116-4C40-BDB3-A1220056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2A23EF-8A59-456E-9DF9-6A11AAF9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BFC403-DFE6-4771-8033-4E64795F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95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A463C-E139-4B0F-93E6-1C10CFF9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755017-60EC-40AB-980E-90EAF0217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89323C-786A-4A9D-9BE1-352165BF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857530-587F-4A8A-A3EC-E1571B90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67A09-30B5-459B-BCE0-D89196DF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502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49860A-43C6-4502-B631-47215648B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A2F767-9043-4173-9866-3D2C6F703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E41932-DEA5-45C1-9490-9D0752F7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DD827-7FF3-4723-8E88-2193CAD1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1B6192-357A-4104-ABF6-3E3CC15C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9B1F1-E587-473B-A244-CE079480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F3987-633B-4D89-8DC6-1F08AEAC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2B626-8C05-4BA9-B350-A9285E57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4BBE8-F469-42DB-8500-552989D8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DE8968-8A25-469F-9B15-5961983B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89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0AE2C-ABE6-4973-B500-57BA95D3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C2D14C-A452-480B-91AF-68371119D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BAB7AE-9531-4273-B956-B0BDDB76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C4E2E-EE99-48AB-980D-1F040B44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C96F79-4602-4002-93E3-BB5F41A0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583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E967C-7FE2-4606-8656-22A19BDF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C97577-4F43-44A0-BC96-D648B2672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119410-2686-41B9-9F69-B867BCF59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DA241C-1083-4761-ABEB-09DE3D0D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F6FF10-68AC-4D3B-ACB0-76470D81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0C1BBA-47CC-48F2-A20E-B3C7A099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02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3B535-D754-4E5C-A468-61A3812E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ED38D1-B5E1-420B-A975-BB8EA7FC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43062-FCED-4463-95E4-0679EBD72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FB309D-5241-499F-9B29-968ACF4AC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FD9021-82C9-4193-A492-A0E548ACF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E24D6A-C12D-49CD-8A67-8FF3961E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27B814-43DA-46EA-84DF-84D6C0BF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452D60-D9B2-4FC0-83EB-DE7A9FAE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295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5EF7D-97CF-4BD0-9A78-6F097417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08AAF9-03BC-43F6-9CAF-30B861E3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A50979-7F5B-4427-8EB8-788387FC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EE4B7F-755E-486F-8BC6-3A4892F9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53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3B50F1-0156-407C-8A5F-382E8FC5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9A3AD9-7435-4A40-9F83-F1FE7CBB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071204-BC04-4CB4-829E-420777D4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1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FE9ED-AEFB-4879-A0B4-0337E66E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54872-0DA8-4281-A6F5-17207F49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F15F6F-623D-4396-9A4D-7C9731AE2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BC1BCB-A2DA-437C-A69F-13C1DF8E5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238CBA-82BB-48B1-9C4F-7B0E67F8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C6AC4A-5CFB-4778-A7BE-2F11667B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79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40372-C44D-4DF9-9784-E8B569F7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45AA41-D441-4B1B-B910-5C33D4EAA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DF0C31-03F8-4A11-92EF-BB1BA2999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5D4EA4-1705-4B66-982B-65F8730E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0ADD4-AD90-41A3-8F13-A2665A9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AC451-409A-4048-9A88-1EBB7D05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136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18791E-0B50-424F-96E7-6897BFD7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0B6757-6E1A-4F47-BAFE-F366452A4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2E15E0-4FA8-4AF8-A646-6424C49CA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5DC6-256B-43FE-BC59-2EB87EEDD997}" type="datetimeFigureOut">
              <a:rPr lang="en-IN" smtClean="0"/>
              <a:t>07-03-2022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0620F4-458E-4862-BB52-B0B2CB879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07AC4-ABC9-46ED-890A-EA7EA5FE6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DB958-9EEC-464E-A908-22D4744C98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59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2ABAC6-C174-4300-BE9F-18E38510BA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939" y="1860599"/>
            <a:ext cx="4855864" cy="13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406BDD38-618F-41E8-8A73-7144DDA06BC4}"/>
              </a:ext>
            </a:extLst>
          </p:cNvPr>
          <p:cNvSpPr/>
          <p:nvPr/>
        </p:nvSpPr>
        <p:spPr>
          <a:xfrm>
            <a:off x="0" y="0"/>
            <a:ext cx="2006221" cy="2552131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FDE79F8-31A7-48BB-93CE-090E08512F20}"/>
              </a:ext>
            </a:extLst>
          </p:cNvPr>
          <p:cNvSpPr/>
          <p:nvPr/>
        </p:nvSpPr>
        <p:spPr>
          <a:xfrm>
            <a:off x="11054687" y="4230805"/>
            <a:ext cx="1132233" cy="2628201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746072BA-3881-4325-B2D6-338720DA5471}"/>
              </a:ext>
            </a:extLst>
          </p:cNvPr>
          <p:cNvSpPr txBox="1">
            <a:spLocks/>
          </p:cNvSpPr>
          <p:nvPr/>
        </p:nvSpPr>
        <p:spPr>
          <a:xfrm>
            <a:off x="689212" y="5251152"/>
            <a:ext cx="6745426" cy="641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500" dirty="0">
                <a:solidFill>
                  <a:srgbClr val="4C4948"/>
                </a:solidFill>
                <a:latin typeface="+mj-lt"/>
              </a:rPr>
              <a:t>Auto Component Enterprises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8E49DFB4-2549-4524-A7A8-4319A9E42598}"/>
              </a:ext>
            </a:extLst>
          </p:cNvPr>
          <p:cNvSpPr txBox="1">
            <a:spLocks/>
          </p:cNvSpPr>
          <p:nvPr/>
        </p:nvSpPr>
        <p:spPr bwMode="auto">
          <a:xfrm>
            <a:off x="798395" y="5830336"/>
            <a:ext cx="6527060" cy="3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Calibri Light" pitchFamily="34" charset="0"/>
              </a:rPr>
              <a:t>Visit us : www.autocomponent.co.in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263" y="1890720"/>
            <a:ext cx="4417325" cy="33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6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19ADE52-7BEE-4695-B179-1665EDC2F5E0}"/>
              </a:ext>
            </a:extLst>
          </p:cNvPr>
          <p:cNvSpPr/>
          <p:nvPr/>
        </p:nvSpPr>
        <p:spPr>
          <a:xfrm>
            <a:off x="11783028" y="5497976"/>
            <a:ext cx="403892" cy="1361031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858C410-F49E-42C1-BA80-088CD155E92A}"/>
              </a:ext>
            </a:extLst>
          </p:cNvPr>
          <p:cNvSpPr/>
          <p:nvPr/>
        </p:nvSpPr>
        <p:spPr>
          <a:xfrm rot="10800000">
            <a:off x="0" y="443991"/>
            <a:ext cx="579511" cy="1054344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044723BA-65E7-4C6E-AAD1-83DE34BEC1C8}"/>
              </a:ext>
            </a:extLst>
          </p:cNvPr>
          <p:cNvSpPr txBox="1">
            <a:spLocks/>
          </p:cNvSpPr>
          <p:nvPr/>
        </p:nvSpPr>
        <p:spPr>
          <a:xfrm>
            <a:off x="653351" y="6183532"/>
            <a:ext cx="5495366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Crank Case for Compressor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E8DAC52-089B-43E4-9455-376F7B7B3C63}"/>
              </a:ext>
            </a:extLst>
          </p:cNvPr>
          <p:cNvCxnSpPr>
            <a:cxnSpLocks/>
          </p:cNvCxnSpPr>
          <p:nvPr/>
        </p:nvCxnSpPr>
        <p:spPr>
          <a:xfrm>
            <a:off x="14595" y="3792275"/>
            <a:ext cx="12177405" cy="0"/>
          </a:xfrm>
          <a:prstGeom prst="line">
            <a:avLst/>
          </a:prstGeom>
          <a:ln w="9525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7F2F1F9A-1909-4CBC-A77E-F5BA354ABD9E}"/>
              </a:ext>
            </a:extLst>
          </p:cNvPr>
          <p:cNvSpPr txBox="1">
            <a:spLocks/>
          </p:cNvSpPr>
          <p:nvPr/>
        </p:nvSpPr>
        <p:spPr>
          <a:xfrm>
            <a:off x="6236745" y="6224549"/>
            <a:ext cx="4899554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Worm Wheel for Printing Machines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5924674-9B60-48AB-BF44-CB3EAB887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352" y="4269953"/>
            <a:ext cx="4298950" cy="17526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E92D1A1-BD26-4FB5-8C23-BDF2535AD6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047" y="4269953"/>
            <a:ext cx="4298950" cy="17526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5C9EF0-ABA2-416B-B5FB-610DACEDC8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505" y="1156641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89E0657-A279-42EC-BA15-F16577BE4FB5}"/>
              </a:ext>
            </a:extLst>
          </p:cNvPr>
          <p:cNvSpPr txBox="1">
            <a:spLocks/>
          </p:cNvSpPr>
          <p:nvPr/>
        </p:nvSpPr>
        <p:spPr>
          <a:xfrm>
            <a:off x="2853450" y="3094547"/>
            <a:ext cx="6173343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Gear Box Housing for Earth Moving Machines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1189960" y="303583"/>
            <a:ext cx="8918544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SOME OF OUR PRODUCTS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66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19ADE52-7BEE-4695-B179-1665EDC2F5E0}"/>
              </a:ext>
            </a:extLst>
          </p:cNvPr>
          <p:cNvSpPr/>
          <p:nvPr/>
        </p:nvSpPr>
        <p:spPr>
          <a:xfrm>
            <a:off x="11783028" y="5497976"/>
            <a:ext cx="403892" cy="1361031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858C410-F49E-42C1-BA80-088CD155E92A}"/>
              </a:ext>
            </a:extLst>
          </p:cNvPr>
          <p:cNvSpPr/>
          <p:nvPr/>
        </p:nvSpPr>
        <p:spPr>
          <a:xfrm rot="10800000">
            <a:off x="0" y="443991"/>
            <a:ext cx="579511" cy="1054344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9042F10-BC1E-495D-85DD-C6BEA7BB5CB9}"/>
              </a:ext>
            </a:extLst>
          </p:cNvPr>
          <p:cNvSpPr txBox="1">
            <a:spLocks/>
          </p:cNvSpPr>
          <p:nvPr/>
        </p:nvSpPr>
        <p:spPr>
          <a:xfrm>
            <a:off x="506017" y="3224942"/>
            <a:ext cx="5597280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Gear Box Housing for Printing Machines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E89E0657-A279-42EC-BA15-F16577BE4FB5}"/>
              </a:ext>
            </a:extLst>
          </p:cNvPr>
          <p:cNvSpPr txBox="1">
            <a:spLocks/>
          </p:cNvSpPr>
          <p:nvPr/>
        </p:nvSpPr>
        <p:spPr>
          <a:xfrm>
            <a:off x="4311066" y="3226266"/>
            <a:ext cx="6173343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Bearing Cap for Gen sets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E8DAC52-089B-43E4-9455-376F7B7B3C63}"/>
              </a:ext>
            </a:extLst>
          </p:cNvPr>
          <p:cNvCxnSpPr>
            <a:cxnSpLocks/>
          </p:cNvCxnSpPr>
          <p:nvPr/>
        </p:nvCxnSpPr>
        <p:spPr>
          <a:xfrm>
            <a:off x="14595" y="3967639"/>
            <a:ext cx="12177405" cy="0"/>
          </a:xfrm>
          <a:prstGeom prst="line">
            <a:avLst/>
          </a:prstGeom>
          <a:ln w="9525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6B0292-7105-419F-9DCD-DB2D9CB91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392" y="1335742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3F99F46-9007-4012-9739-C2237C49A2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82" y="1334417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E6C2AD0-F6B5-4C1C-85C1-8F2C382C4E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576" y="4403625"/>
            <a:ext cx="4298950" cy="17526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7F2F1F9A-1909-4CBC-A77E-F5BA354ABD9E}"/>
              </a:ext>
            </a:extLst>
          </p:cNvPr>
          <p:cNvSpPr txBox="1">
            <a:spLocks/>
          </p:cNvSpPr>
          <p:nvPr/>
        </p:nvSpPr>
        <p:spPr>
          <a:xfrm>
            <a:off x="3636019" y="6387387"/>
            <a:ext cx="4899554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Steering Knuckle for Three Wheelers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1189960" y="303583"/>
            <a:ext cx="8918544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SOME OF OUR PRODUCTS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44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19ADE52-7BEE-4695-B179-1665EDC2F5E0}"/>
              </a:ext>
            </a:extLst>
          </p:cNvPr>
          <p:cNvSpPr/>
          <p:nvPr/>
        </p:nvSpPr>
        <p:spPr>
          <a:xfrm>
            <a:off x="11783028" y="5497976"/>
            <a:ext cx="403892" cy="1361031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858C410-F49E-42C1-BA80-088CD155E92A}"/>
              </a:ext>
            </a:extLst>
          </p:cNvPr>
          <p:cNvSpPr/>
          <p:nvPr/>
        </p:nvSpPr>
        <p:spPr>
          <a:xfrm rot="10800000">
            <a:off x="0" y="443991"/>
            <a:ext cx="579511" cy="1054344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9042F10-BC1E-495D-85DD-C6BEA7BB5CB9}"/>
              </a:ext>
            </a:extLst>
          </p:cNvPr>
          <p:cNvSpPr txBox="1">
            <a:spLocks/>
          </p:cNvSpPr>
          <p:nvPr/>
        </p:nvSpPr>
        <p:spPr>
          <a:xfrm>
            <a:off x="458650" y="6219762"/>
            <a:ext cx="5597280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Eccentric Shaft for Printing Machines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E89E0657-A279-42EC-BA15-F16577BE4FB5}"/>
              </a:ext>
            </a:extLst>
          </p:cNvPr>
          <p:cNvSpPr txBox="1">
            <a:spLocks/>
          </p:cNvSpPr>
          <p:nvPr/>
        </p:nvSpPr>
        <p:spPr>
          <a:xfrm>
            <a:off x="5345077" y="6234705"/>
            <a:ext cx="6173343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Cylinder for Pneumatic Ind.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E8DAC52-089B-43E4-9455-376F7B7B3C63}"/>
              </a:ext>
            </a:extLst>
          </p:cNvPr>
          <p:cNvCxnSpPr>
            <a:cxnSpLocks/>
          </p:cNvCxnSpPr>
          <p:nvPr/>
        </p:nvCxnSpPr>
        <p:spPr>
          <a:xfrm>
            <a:off x="14595" y="3804801"/>
            <a:ext cx="12177405" cy="0"/>
          </a:xfrm>
          <a:prstGeom prst="line">
            <a:avLst/>
          </a:prstGeom>
          <a:ln w="9525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7B58BF3-6401-4DD0-A09D-3E6F420DE6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869" y="4333781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F334891-24C0-41DE-8288-93BF691C44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38" y="4318838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44723BA-65E7-4C6E-AAD1-83DE34BEC1C8}"/>
              </a:ext>
            </a:extLst>
          </p:cNvPr>
          <p:cNvSpPr txBox="1">
            <a:spLocks/>
          </p:cNvSpPr>
          <p:nvPr/>
        </p:nvSpPr>
        <p:spPr>
          <a:xfrm>
            <a:off x="3194087" y="3181126"/>
            <a:ext cx="5495366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Cylinder for Pneumatic Ind.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8D5980-E148-4714-BE83-29E32D3A14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709" y="1337868"/>
            <a:ext cx="4298950" cy="17526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1189960" y="303583"/>
            <a:ext cx="8918544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SOME OF OUR PRODUCTS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36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19ADE52-7BEE-4695-B179-1665EDC2F5E0}"/>
              </a:ext>
            </a:extLst>
          </p:cNvPr>
          <p:cNvSpPr/>
          <p:nvPr/>
        </p:nvSpPr>
        <p:spPr>
          <a:xfrm>
            <a:off x="11785600" y="5621867"/>
            <a:ext cx="401320" cy="1237140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858C410-F49E-42C1-BA80-088CD155E92A}"/>
              </a:ext>
            </a:extLst>
          </p:cNvPr>
          <p:cNvSpPr/>
          <p:nvPr/>
        </p:nvSpPr>
        <p:spPr>
          <a:xfrm rot="10800000">
            <a:off x="0" y="73443"/>
            <a:ext cx="1082842" cy="2134185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B2BCF9C8-A6C3-4761-8AFA-DB847208E68A}"/>
              </a:ext>
            </a:extLst>
          </p:cNvPr>
          <p:cNvSpPr txBox="1">
            <a:spLocks/>
          </p:cNvSpPr>
          <p:nvPr/>
        </p:nvSpPr>
        <p:spPr>
          <a:xfrm>
            <a:off x="1399952" y="1210701"/>
            <a:ext cx="6817616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OUR CLIENTELE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A4E537B-6477-49E3-971B-4335CC740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989" y="3103136"/>
            <a:ext cx="219096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8FDDEF3-B882-411E-8EC4-330D76B6B2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134" y="3062712"/>
            <a:ext cx="2190966" cy="119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E85B62B-5CC4-473B-873A-EB04D5F43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345" y="2975801"/>
            <a:ext cx="2413297" cy="13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5DACBD-2598-46F0-A31D-5EAAC4534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20" y="2993992"/>
            <a:ext cx="1091440" cy="13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6858D8C-6265-4D2B-99D2-2D9B095C8477}"/>
              </a:ext>
            </a:extLst>
          </p:cNvPr>
          <p:cNvSpPr/>
          <p:nvPr/>
        </p:nvSpPr>
        <p:spPr>
          <a:xfrm>
            <a:off x="452614" y="2944714"/>
            <a:ext cx="2219261" cy="14325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936328C-4553-4C85-B230-3F8D6F549EF5}"/>
              </a:ext>
            </a:extLst>
          </p:cNvPr>
          <p:cNvSpPr/>
          <p:nvPr/>
        </p:nvSpPr>
        <p:spPr>
          <a:xfrm>
            <a:off x="5932312" y="2944714"/>
            <a:ext cx="2667965" cy="14325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2796887-68E7-4A6F-A5C8-B42C31B7CE6C}"/>
              </a:ext>
            </a:extLst>
          </p:cNvPr>
          <p:cNvSpPr/>
          <p:nvPr/>
        </p:nvSpPr>
        <p:spPr>
          <a:xfrm>
            <a:off x="3190249" y="2944714"/>
            <a:ext cx="2219261" cy="14325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2179421-E6F4-4DC0-9A9C-FF8EF88BC405}"/>
              </a:ext>
            </a:extLst>
          </p:cNvPr>
          <p:cNvSpPr/>
          <p:nvPr/>
        </p:nvSpPr>
        <p:spPr>
          <a:xfrm>
            <a:off x="9117635" y="2944714"/>
            <a:ext cx="2667965" cy="143253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365D02D-E375-43D2-88BE-1DC54619632C}"/>
              </a:ext>
            </a:extLst>
          </p:cNvPr>
          <p:cNvSpPr txBox="1">
            <a:spLocks/>
          </p:cNvSpPr>
          <p:nvPr/>
        </p:nvSpPr>
        <p:spPr>
          <a:xfrm>
            <a:off x="1373880" y="1033920"/>
            <a:ext cx="10363200" cy="421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We are tier two suppliers for TVS Motors, TATA Motors, Kirloskar and Cummins.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2AF395A-2AA0-44FE-945E-D676262F9921}"/>
              </a:ext>
            </a:extLst>
          </p:cNvPr>
          <p:cNvSpPr/>
          <p:nvPr/>
        </p:nvSpPr>
        <p:spPr>
          <a:xfrm>
            <a:off x="11785600" y="5621867"/>
            <a:ext cx="401320" cy="1237140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77EE4AC-DE48-4C76-8273-5B2A2136EB33}"/>
              </a:ext>
            </a:extLst>
          </p:cNvPr>
          <p:cNvSpPr/>
          <p:nvPr/>
        </p:nvSpPr>
        <p:spPr>
          <a:xfrm rot="10800000">
            <a:off x="-8296" y="403287"/>
            <a:ext cx="926432" cy="1683168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D08196-0233-41E3-B4CC-A2681DD1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30" y="4572000"/>
            <a:ext cx="5053612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49F0B5-7BFB-4C85-9EBF-640B1199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83" y="4223323"/>
            <a:ext cx="2200275" cy="2076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9D5420-36D8-46F4-B67E-2A04E5D274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943864"/>
            <a:ext cx="4363303" cy="17466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FF45A3-A142-4EAB-A945-E9BAD06591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930" y="1943864"/>
            <a:ext cx="5344150" cy="15825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D4A6113-2344-4A01-BE43-FD5AEF64BCCC}"/>
              </a:ext>
            </a:extLst>
          </p:cNvPr>
          <p:cNvCxnSpPr/>
          <p:nvPr/>
        </p:nvCxnSpPr>
        <p:spPr>
          <a:xfrm>
            <a:off x="5987716" y="1756611"/>
            <a:ext cx="0" cy="4599701"/>
          </a:xfrm>
          <a:prstGeom prst="line">
            <a:avLst/>
          </a:prstGeom>
          <a:ln w="12700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ABB206-92AE-49A4-80C1-DD8D0937B728}"/>
              </a:ext>
            </a:extLst>
          </p:cNvPr>
          <p:cNvCxnSpPr>
            <a:cxnSpLocks/>
          </p:cNvCxnSpPr>
          <p:nvPr/>
        </p:nvCxnSpPr>
        <p:spPr>
          <a:xfrm flipH="1">
            <a:off x="753631" y="3852025"/>
            <a:ext cx="10983449" cy="0"/>
          </a:xfrm>
          <a:prstGeom prst="line">
            <a:avLst/>
          </a:prstGeom>
          <a:ln w="12700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5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7041B57A-5F04-46AD-9C70-DABF8D217DB6}"/>
              </a:ext>
            </a:extLst>
          </p:cNvPr>
          <p:cNvSpPr txBox="1">
            <a:spLocks/>
          </p:cNvSpPr>
          <p:nvPr/>
        </p:nvSpPr>
        <p:spPr>
          <a:xfrm>
            <a:off x="6723260" y="1905504"/>
            <a:ext cx="5176466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Auto Component Enterprises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55689080-CE99-4ECD-814E-8A3C52DA993C}"/>
              </a:ext>
            </a:extLst>
          </p:cNvPr>
          <p:cNvSpPr txBox="1">
            <a:spLocks/>
          </p:cNvSpPr>
          <p:nvPr/>
        </p:nvSpPr>
        <p:spPr>
          <a:xfrm>
            <a:off x="6723260" y="2705604"/>
            <a:ext cx="5289200" cy="279082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Plot No. G-58, M.I.D.C. </a:t>
            </a:r>
            <a:r>
              <a:rPr lang="en-US" sz="2000" dirty="0" err="1">
                <a:latin typeface="+mj-lt"/>
              </a:rPr>
              <a:t>Shiroli</a:t>
            </a:r>
            <a:r>
              <a:rPr lang="en-US" sz="2000" dirty="0">
                <a:latin typeface="+mj-lt"/>
              </a:rPr>
              <a:t>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Kolhapur – 416 122, Maharashtra, India.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Contact Person : </a:t>
            </a:r>
            <a:r>
              <a:rPr lang="en-US" sz="2000" dirty="0" err="1" smtClean="0">
                <a:latin typeface="+mj-lt"/>
              </a:rPr>
              <a:t>Rohit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Menon</a:t>
            </a:r>
            <a:endParaRPr lang="en-US" sz="2000" dirty="0" smtClean="0"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Cell </a:t>
            </a:r>
            <a:r>
              <a:rPr lang="en-US" sz="2000" dirty="0">
                <a:latin typeface="+mj-lt"/>
              </a:rPr>
              <a:t>: +91 – </a:t>
            </a:r>
            <a:r>
              <a:rPr lang="en-US" sz="2000" dirty="0" smtClean="0">
                <a:latin typeface="+mj-lt"/>
              </a:rPr>
              <a:t>9028645050</a:t>
            </a:r>
            <a:endParaRPr lang="en-US" sz="2000" dirty="0"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Email : </a:t>
            </a:r>
            <a:endParaRPr lang="en-US" sz="2000" dirty="0" smtClean="0"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info@autocomponent.co.in</a:t>
            </a:r>
            <a:endParaRPr lang="en-US" sz="2000" dirty="0"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autocomponentkolhapur@gmail.com</a:t>
            </a:r>
            <a:endParaRPr lang="en-US" sz="2000" dirty="0"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4DFB717-B0D9-4183-A379-411A4C382DD0}"/>
              </a:ext>
            </a:extLst>
          </p:cNvPr>
          <p:cNvSpPr/>
          <p:nvPr/>
        </p:nvSpPr>
        <p:spPr>
          <a:xfrm>
            <a:off x="0" y="0"/>
            <a:ext cx="5473874" cy="6858000"/>
          </a:xfrm>
          <a:custGeom>
            <a:avLst/>
            <a:gdLst>
              <a:gd name="connsiteX0" fmla="*/ 0 w 7027818"/>
              <a:gd name="connsiteY0" fmla="*/ 0 h 6858000"/>
              <a:gd name="connsiteX1" fmla="*/ 6126756 w 7027818"/>
              <a:gd name="connsiteY1" fmla="*/ 0 h 6858000"/>
              <a:gd name="connsiteX2" fmla="*/ 6179598 w 7027818"/>
              <a:gd name="connsiteY2" fmla="*/ 90564 h 6858000"/>
              <a:gd name="connsiteX3" fmla="*/ 7027818 w 7027818"/>
              <a:gd name="connsiteY3" fmla="*/ 3391716 h 6858000"/>
              <a:gd name="connsiteX4" fmla="*/ 6179598 w 7027818"/>
              <a:gd name="connsiteY4" fmla="*/ 6692868 h 6858000"/>
              <a:gd name="connsiteX5" fmla="*/ 6083248 w 7027818"/>
              <a:gd name="connsiteY5" fmla="*/ 6858000 h 6858000"/>
              <a:gd name="connsiteX6" fmla="*/ 0 w 7027818"/>
              <a:gd name="connsiteY6" fmla="*/ 6858000 h 6858000"/>
              <a:gd name="connsiteX7" fmla="*/ 0 w 7027818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7818" h="6858000">
                <a:moveTo>
                  <a:pt x="0" y="0"/>
                </a:moveTo>
                <a:lnTo>
                  <a:pt x="6126756" y="0"/>
                </a:lnTo>
                <a:lnTo>
                  <a:pt x="6179598" y="90564"/>
                </a:lnTo>
                <a:cubicBezTo>
                  <a:pt x="6720547" y="1071875"/>
                  <a:pt x="7027818" y="2196434"/>
                  <a:pt x="7027818" y="3391716"/>
                </a:cubicBezTo>
                <a:cubicBezTo>
                  <a:pt x="7027818" y="4586998"/>
                  <a:pt x="6720547" y="5711557"/>
                  <a:pt x="6179598" y="6692868"/>
                </a:cubicBezTo>
                <a:lnTo>
                  <a:pt x="60832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D63C03A-AF94-42CD-A4FC-02CCB7767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65" y="2865027"/>
            <a:ext cx="4343187" cy="12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xmlns="" id="{2AA6413F-1632-4A10-A775-01DC40C1F1F8}"/>
              </a:ext>
            </a:extLst>
          </p:cNvPr>
          <p:cNvSpPr txBox="1">
            <a:spLocks/>
          </p:cNvSpPr>
          <p:nvPr/>
        </p:nvSpPr>
        <p:spPr bwMode="auto">
          <a:xfrm>
            <a:off x="527765" y="2438904"/>
            <a:ext cx="497756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chemeClr val="bg1"/>
                </a:solidFill>
                <a:latin typeface="Calibri Light" pitchFamily="34" charset="0"/>
              </a:rPr>
              <a:t>An ISO 9001:2015 Company</a:t>
            </a:r>
          </a:p>
        </p:txBody>
      </p:sp>
    </p:spTree>
    <p:extLst>
      <p:ext uri="{BB962C8B-B14F-4D97-AF65-F5344CB8AC3E}">
        <p14:creationId xmlns:p14="http://schemas.microsoft.com/office/powerpoint/2010/main" val="50445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5023740" y="1468178"/>
            <a:ext cx="6698362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ACFFB20-1F14-453D-8502-152AE9C67E03}"/>
              </a:ext>
            </a:extLst>
          </p:cNvPr>
          <p:cNvSpPr/>
          <p:nvPr/>
        </p:nvSpPr>
        <p:spPr>
          <a:xfrm>
            <a:off x="0" y="-1"/>
            <a:ext cx="5201392" cy="4343399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81C1837-601A-42B9-A160-23849A28D76B}"/>
              </a:ext>
            </a:extLst>
          </p:cNvPr>
          <p:cNvSpPr txBox="1">
            <a:spLocks/>
          </p:cNvSpPr>
          <p:nvPr/>
        </p:nvSpPr>
        <p:spPr>
          <a:xfrm>
            <a:off x="4743582" y="2208273"/>
            <a:ext cx="7321748" cy="45148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●   Auto Component Enterprises was established in 1995 by two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brothers,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Hemu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 and </a:t>
            </a:r>
            <a:r>
              <a:rPr lang="en-US" sz="1900" dirty="0" err="1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Reghu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 Menon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●   We have experience of </a:t>
            </a:r>
            <a:r>
              <a:rPr lang="en-US" sz="1900" b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25+ years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in Manufacturing of precision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engineering components and sub-assemblies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●   We have core expertise in manufacturing mass production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components for the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Automotive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Industry and small batch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quantities for general engineering Industry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●   Lately, the partner’s children have also joined the business and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apart from bringing with them new </a:t>
            </a:r>
            <a:r>
              <a:rPr lang="en-US" sz="1900" dirty="0" err="1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vigour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 and ease with the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latest technology, they also will provide much needed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     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continuity and focus for future growth.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EDDCCA0-350A-420D-9EBD-AD2C88191ACD}"/>
              </a:ext>
            </a:extLst>
          </p:cNvPr>
          <p:cNvSpPr/>
          <p:nvPr/>
        </p:nvSpPr>
        <p:spPr>
          <a:xfrm>
            <a:off x="11722102" y="5623053"/>
            <a:ext cx="464818" cy="1235954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C1752A7-32E8-497F-AB5E-87F474749197}"/>
              </a:ext>
            </a:extLst>
          </p:cNvPr>
          <p:cNvCxnSpPr>
            <a:cxnSpLocks/>
          </p:cNvCxnSpPr>
          <p:nvPr/>
        </p:nvCxnSpPr>
        <p:spPr>
          <a:xfrm>
            <a:off x="4483102" y="2963925"/>
            <a:ext cx="7729220" cy="0"/>
          </a:xfrm>
          <a:prstGeom prst="line">
            <a:avLst/>
          </a:prstGeom>
          <a:ln w="12700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35562C2-1C05-42EE-B3C1-65F8D055F74B}"/>
              </a:ext>
            </a:extLst>
          </p:cNvPr>
          <p:cNvCxnSpPr>
            <a:cxnSpLocks/>
          </p:cNvCxnSpPr>
          <p:nvPr/>
        </p:nvCxnSpPr>
        <p:spPr>
          <a:xfrm>
            <a:off x="4483102" y="3878325"/>
            <a:ext cx="7729220" cy="0"/>
          </a:xfrm>
          <a:prstGeom prst="line">
            <a:avLst/>
          </a:prstGeom>
          <a:ln w="12700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EECAAE6-F876-4A20-8CBA-A2DC44466600}"/>
              </a:ext>
            </a:extLst>
          </p:cNvPr>
          <p:cNvCxnSpPr>
            <a:cxnSpLocks/>
          </p:cNvCxnSpPr>
          <p:nvPr/>
        </p:nvCxnSpPr>
        <p:spPr>
          <a:xfrm>
            <a:off x="4483102" y="4983225"/>
            <a:ext cx="7729220" cy="0"/>
          </a:xfrm>
          <a:prstGeom prst="line">
            <a:avLst/>
          </a:prstGeom>
          <a:ln w="12700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C037EC-345C-4464-9D56-F0E81AD04D49}"/>
              </a:ext>
            </a:extLst>
          </p:cNvPr>
          <p:cNvSpPr/>
          <p:nvPr/>
        </p:nvSpPr>
        <p:spPr>
          <a:xfrm rot="10800000">
            <a:off x="-1" y="3657600"/>
            <a:ext cx="869950" cy="1739900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85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81C1837-601A-42B9-A160-23849A28D76B}"/>
              </a:ext>
            </a:extLst>
          </p:cNvPr>
          <p:cNvSpPr txBox="1">
            <a:spLocks/>
          </p:cNvSpPr>
          <p:nvPr/>
        </p:nvSpPr>
        <p:spPr>
          <a:xfrm>
            <a:off x="6969572" y="2604202"/>
            <a:ext cx="4664965" cy="2196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To be the most customer friendly company in our core areas of competence, whereby we can provide precision engineering components to our customers at the best price with zero / minimal follow up, ensuring it saves them time and money, every time they deal with us. </a:t>
            </a: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Arial Unicode MS" panose="020B060402020202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chemeClr val="bg2">
                  <a:lumMod val="25000"/>
                </a:schemeClr>
              </a:solidFill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A5F84D9-F026-4551-8E09-499C69C6F66F}"/>
              </a:ext>
            </a:extLst>
          </p:cNvPr>
          <p:cNvSpPr/>
          <p:nvPr/>
        </p:nvSpPr>
        <p:spPr>
          <a:xfrm>
            <a:off x="312516" y="560892"/>
            <a:ext cx="6099571" cy="6099571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97EC45E-2521-4FA7-9DBD-CF34412E95A9}"/>
              </a:ext>
            </a:extLst>
          </p:cNvPr>
          <p:cNvSpPr/>
          <p:nvPr/>
        </p:nvSpPr>
        <p:spPr>
          <a:xfrm rot="10800000">
            <a:off x="-1" y="5069710"/>
            <a:ext cx="891251" cy="1747433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619CBA1-0C39-4FB2-9801-CC5E98194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4892A949-EC21-466D-831C-3F288B6D9B38}"/>
              </a:ext>
            </a:extLst>
          </p:cNvPr>
          <p:cNvSpPr txBox="1">
            <a:spLocks/>
          </p:cNvSpPr>
          <p:nvPr/>
        </p:nvSpPr>
        <p:spPr>
          <a:xfrm>
            <a:off x="6969572" y="1714137"/>
            <a:ext cx="4664965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VISION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1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5675778" y="2202503"/>
            <a:ext cx="5464770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STRENGTHS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6ACFFB20-1F14-453D-8502-152AE9C67E03}"/>
              </a:ext>
            </a:extLst>
          </p:cNvPr>
          <p:cNvSpPr/>
          <p:nvPr/>
        </p:nvSpPr>
        <p:spPr>
          <a:xfrm>
            <a:off x="-1" y="-1"/>
            <a:ext cx="6610739" cy="5520268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81C1837-601A-42B9-A160-23849A28D76B}"/>
              </a:ext>
            </a:extLst>
          </p:cNvPr>
          <p:cNvSpPr txBox="1">
            <a:spLocks/>
          </p:cNvSpPr>
          <p:nvPr/>
        </p:nvSpPr>
        <p:spPr>
          <a:xfrm>
            <a:off x="5768448" y="2919731"/>
            <a:ext cx="5372100" cy="31410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Our Team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Some of our key employees have been with us for more than 15 years, experienced and skilled to a high degree in our operations, which helps us consistently maintain quality, control costs, and deliver in time. 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900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Our company policies help us to retain the best talent and we can proudly say that our attrition rate is less than 1%, which helps us save time and money in training new employees.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EDDCCA0-350A-420D-9EBD-AD2C88191ACD}"/>
              </a:ext>
            </a:extLst>
          </p:cNvPr>
          <p:cNvSpPr/>
          <p:nvPr/>
        </p:nvSpPr>
        <p:spPr>
          <a:xfrm>
            <a:off x="11785600" y="5621867"/>
            <a:ext cx="401320" cy="1237140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C037EC-345C-4464-9D56-F0E81AD04D49}"/>
              </a:ext>
            </a:extLst>
          </p:cNvPr>
          <p:cNvSpPr/>
          <p:nvPr/>
        </p:nvSpPr>
        <p:spPr>
          <a:xfrm rot="10800000">
            <a:off x="0" y="4897968"/>
            <a:ext cx="723900" cy="1447800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86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226D7B7-D16B-4EFD-AA8C-C2ABB595B6C4}"/>
              </a:ext>
            </a:extLst>
          </p:cNvPr>
          <p:cNvSpPr/>
          <p:nvPr/>
        </p:nvSpPr>
        <p:spPr>
          <a:xfrm rot="10800000">
            <a:off x="8148575" y="4025906"/>
            <a:ext cx="4043423" cy="2832092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37BE28D-04B7-428D-9505-C8452E7DB2C2}"/>
              </a:ext>
            </a:extLst>
          </p:cNvPr>
          <p:cNvSpPr/>
          <p:nvPr/>
        </p:nvSpPr>
        <p:spPr>
          <a:xfrm>
            <a:off x="-1" y="1"/>
            <a:ext cx="3564649" cy="2619994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3985243" y="767902"/>
            <a:ext cx="6029599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STRENGTHS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81C1837-601A-42B9-A160-23849A28D76B}"/>
              </a:ext>
            </a:extLst>
          </p:cNvPr>
          <p:cNvSpPr txBox="1">
            <a:spLocks/>
          </p:cNvSpPr>
          <p:nvPr/>
        </p:nvSpPr>
        <p:spPr>
          <a:xfrm>
            <a:off x="3985244" y="1787344"/>
            <a:ext cx="7301001" cy="10364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Infrastructure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We have a blend of state of the art Japanese and Indian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Machines</a:t>
            </a:r>
            <a:endParaRPr lang="en-US" sz="1900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62B7CB-E59D-4623-A4CF-ED6516D86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0451" y="3513059"/>
            <a:ext cx="2688030" cy="27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F7C4D1-A88D-4F5C-A925-74DDA6CB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106" y="349855"/>
            <a:ext cx="3564658" cy="36760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1F38F7-C145-47D6-AC8F-2621483A43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33" y="4138485"/>
            <a:ext cx="2094945" cy="181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D8A7606-F9D8-4CE5-BBFB-DAB0BE02CF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729" y="4390154"/>
            <a:ext cx="2537441" cy="15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224C18B-3C7D-43A0-8274-D3BB84898B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597" y="4102216"/>
            <a:ext cx="2413813" cy="198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D9E3F5D-6C05-434B-91FA-69689747C118}"/>
              </a:ext>
            </a:extLst>
          </p:cNvPr>
          <p:cNvCxnSpPr/>
          <p:nvPr/>
        </p:nvCxnSpPr>
        <p:spPr>
          <a:xfrm>
            <a:off x="2597982" y="3781248"/>
            <a:ext cx="0" cy="252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25ABE71-2FB8-4E7B-8FF0-1601D8E39034}"/>
              </a:ext>
            </a:extLst>
          </p:cNvPr>
          <p:cNvCxnSpPr/>
          <p:nvPr/>
        </p:nvCxnSpPr>
        <p:spPr>
          <a:xfrm>
            <a:off x="5432788" y="3830593"/>
            <a:ext cx="0" cy="252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8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6444655" y="1994159"/>
            <a:ext cx="5066764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STRENGTHS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81C1837-601A-42B9-A160-23849A28D76B}"/>
              </a:ext>
            </a:extLst>
          </p:cNvPr>
          <p:cNvSpPr txBox="1">
            <a:spLocks/>
          </p:cNvSpPr>
          <p:nvPr/>
        </p:nvSpPr>
        <p:spPr>
          <a:xfrm>
            <a:off x="6539696" y="2919732"/>
            <a:ext cx="5245904" cy="18837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Several of our Customers have been associated with us for more than 20 years due to our commitment towards quality and timely delivery at the best value.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EDDCCA0-350A-420D-9EBD-AD2C88191ACD}"/>
              </a:ext>
            </a:extLst>
          </p:cNvPr>
          <p:cNvSpPr/>
          <p:nvPr/>
        </p:nvSpPr>
        <p:spPr>
          <a:xfrm>
            <a:off x="11785600" y="5621867"/>
            <a:ext cx="401320" cy="1237140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C037EC-345C-4464-9D56-F0E81AD04D49}"/>
              </a:ext>
            </a:extLst>
          </p:cNvPr>
          <p:cNvSpPr/>
          <p:nvPr/>
        </p:nvSpPr>
        <p:spPr>
          <a:xfrm rot="10800000">
            <a:off x="0" y="4897968"/>
            <a:ext cx="723900" cy="1447800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8EA4BEA-D9EC-4BF3-8889-6862C03C3162}"/>
              </a:ext>
            </a:extLst>
          </p:cNvPr>
          <p:cNvSpPr/>
          <p:nvPr/>
        </p:nvSpPr>
        <p:spPr>
          <a:xfrm>
            <a:off x="155179" y="379214"/>
            <a:ext cx="6099571" cy="609957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545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6613944" y="3296653"/>
            <a:ext cx="5165736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STRENGTHS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81C1837-601A-42B9-A160-23849A28D76B}"/>
              </a:ext>
            </a:extLst>
          </p:cNvPr>
          <p:cNvSpPr txBox="1">
            <a:spLocks/>
          </p:cNvSpPr>
          <p:nvPr/>
        </p:nvSpPr>
        <p:spPr>
          <a:xfrm>
            <a:off x="6625785" y="4093996"/>
            <a:ext cx="5153895" cy="18837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effectLst/>
                <a:latin typeface="+mj-lt"/>
                <a:ea typeface="Arial Unicode MS" panose="020B0604020202020204" pitchFamily="34" charset="-128"/>
              </a:rPr>
              <a:t>We have a good knowledge base in designing, manufacturing Fixtures and SPMs which helps us in speedy and economical development of components.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8B46F5D-8C44-4CB8-92FB-4CE89C113120}"/>
              </a:ext>
            </a:extLst>
          </p:cNvPr>
          <p:cNvSpPr/>
          <p:nvPr/>
        </p:nvSpPr>
        <p:spPr>
          <a:xfrm>
            <a:off x="11785600" y="5621867"/>
            <a:ext cx="401320" cy="1237140"/>
          </a:xfrm>
          <a:custGeom>
            <a:avLst/>
            <a:gdLst>
              <a:gd name="connsiteX0" fmla="*/ 1238333 w 1238333"/>
              <a:gd name="connsiteY0" fmla="*/ 0 h 3937419"/>
              <a:gd name="connsiteX1" fmla="*/ 1238333 w 1238333"/>
              <a:gd name="connsiteY1" fmla="*/ 3937419 h 3937419"/>
              <a:gd name="connsiteX2" fmla="*/ 237798 w 1238333"/>
              <a:gd name="connsiteY2" fmla="*/ 3937419 h 3937419"/>
              <a:gd name="connsiteX3" fmla="*/ 157951 w 1238333"/>
              <a:gd name="connsiteY3" fmla="*/ 3719261 h 3937419"/>
              <a:gd name="connsiteX4" fmla="*/ 0 w 1238333"/>
              <a:gd name="connsiteY4" fmla="*/ 2674513 h 3937419"/>
              <a:gd name="connsiteX5" fmla="*/ 1029022 w 1238333"/>
              <a:gd name="connsiteY5" fmla="*/ 190235 h 39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3" h="3937419">
                <a:moveTo>
                  <a:pt x="1238333" y="0"/>
                </a:moveTo>
                <a:lnTo>
                  <a:pt x="1238333" y="3937419"/>
                </a:lnTo>
                <a:lnTo>
                  <a:pt x="237798" y="3937419"/>
                </a:lnTo>
                <a:lnTo>
                  <a:pt x="157951" y="3719261"/>
                </a:lnTo>
                <a:cubicBezTo>
                  <a:pt x="55299" y="3389226"/>
                  <a:pt x="0" y="3038327"/>
                  <a:pt x="0" y="2674513"/>
                </a:cubicBezTo>
                <a:cubicBezTo>
                  <a:pt x="0" y="1704342"/>
                  <a:pt x="393239" y="826017"/>
                  <a:pt x="1029022" y="190235"/>
                </a:cubicBez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EEBBEB4-0B6B-464C-8E71-A44C8B2BADB3}"/>
              </a:ext>
            </a:extLst>
          </p:cNvPr>
          <p:cNvSpPr/>
          <p:nvPr/>
        </p:nvSpPr>
        <p:spPr>
          <a:xfrm>
            <a:off x="1" y="-1"/>
            <a:ext cx="6521116" cy="5751095"/>
          </a:xfrm>
          <a:custGeom>
            <a:avLst/>
            <a:gdLst>
              <a:gd name="connsiteX0" fmla="*/ 0 w 7034335"/>
              <a:gd name="connsiteY0" fmla="*/ 0 h 5471887"/>
              <a:gd name="connsiteX1" fmla="*/ 6769395 w 7034335"/>
              <a:gd name="connsiteY1" fmla="*/ 0 h 5471887"/>
              <a:gd name="connsiteX2" fmla="*/ 6848037 w 7034335"/>
              <a:gd name="connsiteY2" fmla="*/ 210290 h 5471887"/>
              <a:gd name="connsiteX3" fmla="*/ 7034335 w 7034335"/>
              <a:gd name="connsiteY3" fmla="*/ 1416298 h 5471887"/>
              <a:gd name="connsiteX4" fmla="*/ 2890506 w 7034335"/>
              <a:gd name="connsiteY4" fmla="*/ 5471887 h 5471887"/>
              <a:gd name="connsiteX5" fmla="*/ 254646 w 7034335"/>
              <a:gd name="connsiteY5" fmla="*/ 4545788 h 5471887"/>
              <a:gd name="connsiteX6" fmla="*/ 0 w 7034335"/>
              <a:gd name="connsiteY6" fmla="*/ 4319278 h 547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4335" h="5471887">
                <a:moveTo>
                  <a:pt x="0" y="0"/>
                </a:moveTo>
                <a:lnTo>
                  <a:pt x="6769395" y="0"/>
                </a:lnTo>
                <a:lnTo>
                  <a:pt x="6848037" y="210290"/>
                </a:lnTo>
                <a:cubicBezTo>
                  <a:pt x="6969111" y="591268"/>
                  <a:pt x="7034335" y="996328"/>
                  <a:pt x="7034335" y="1416298"/>
                </a:cubicBezTo>
                <a:cubicBezTo>
                  <a:pt x="7034335" y="3656138"/>
                  <a:pt x="5179080" y="5471887"/>
                  <a:pt x="2890506" y="5471887"/>
                </a:cubicBezTo>
                <a:cubicBezTo>
                  <a:pt x="1889255" y="5471887"/>
                  <a:pt x="970944" y="5124342"/>
                  <a:pt x="254646" y="4545788"/>
                </a:cubicBezTo>
                <a:lnTo>
                  <a:pt x="0" y="4319278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668213F-BEA3-410B-9ED2-607B6DC309BC}"/>
              </a:ext>
            </a:extLst>
          </p:cNvPr>
          <p:cNvSpPr/>
          <p:nvPr/>
        </p:nvSpPr>
        <p:spPr>
          <a:xfrm rot="10800000">
            <a:off x="0" y="4174067"/>
            <a:ext cx="723900" cy="1447800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1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226D7B7-D16B-4EFD-AA8C-C2ABB595B6C4}"/>
              </a:ext>
            </a:extLst>
          </p:cNvPr>
          <p:cNvSpPr/>
          <p:nvPr/>
        </p:nvSpPr>
        <p:spPr>
          <a:xfrm rot="10800000">
            <a:off x="8148575" y="4025906"/>
            <a:ext cx="4043423" cy="2832092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37BE28D-04B7-428D-9505-C8452E7DB2C2}"/>
              </a:ext>
            </a:extLst>
          </p:cNvPr>
          <p:cNvSpPr/>
          <p:nvPr/>
        </p:nvSpPr>
        <p:spPr>
          <a:xfrm>
            <a:off x="-1" y="1"/>
            <a:ext cx="3564649" cy="2619994"/>
          </a:xfrm>
          <a:custGeom>
            <a:avLst/>
            <a:gdLst>
              <a:gd name="connsiteX0" fmla="*/ 0 w 4381628"/>
              <a:gd name="connsiteY0" fmla="*/ 0 h 3668816"/>
              <a:gd name="connsiteX1" fmla="*/ 4381628 w 4381628"/>
              <a:gd name="connsiteY1" fmla="*/ 0 h 3668816"/>
              <a:gd name="connsiteX2" fmla="*/ 4347754 w 4381628"/>
              <a:gd name="connsiteY2" fmla="*/ 146771 h 3668816"/>
              <a:gd name="connsiteX3" fmla="*/ 35291 w 4381628"/>
              <a:gd name="connsiteY3" fmla="*/ 3667923 h 3668816"/>
              <a:gd name="connsiteX4" fmla="*/ 0 w 4381628"/>
              <a:gd name="connsiteY4" fmla="*/ 3668816 h 36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628" h="3668816">
                <a:moveTo>
                  <a:pt x="0" y="0"/>
                </a:moveTo>
                <a:lnTo>
                  <a:pt x="4381628" y="0"/>
                </a:lnTo>
                <a:lnTo>
                  <a:pt x="4347754" y="146771"/>
                </a:lnTo>
                <a:cubicBezTo>
                  <a:pt x="3845193" y="2100065"/>
                  <a:pt x="2119198" y="3562290"/>
                  <a:pt x="35291" y="3667923"/>
                </a:cubicBezTo>
                <a:lnTo>
                  <a:pt x="0" y="3668816"/>
                </a:lnTo>
                <a:close/>
              </a:path>
            </a:pathLst>
          </a:custGeom>
          <a:solidFill>
            <a:srgbClr val="4C4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3800534" y="767902"/>
            <a:ext cx="7677241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OUR FUTURE PLAN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99953876-EA34-4F96-96A4-1D7BCAFDB7F5}"/>
              </a:ext>
            </a:extLst>
          </p:cNvPr>
          <p:cNvSpPr txBox="1">
            <a:spLocks/>
          </p:cNvSpPr>
          <p:nvPr/>
        </p:nvSpPr>
        <p:spPr>
          <a:xfrm>
            <a:off x="3800535" y="1542758"/>
            <a:ext cx="8125657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In the near future we are planning to augment </a:t>
            </a:r>
            <a:r>
              <a:rPr lang="en-US" sz="1900" dirty="0" smtClean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our capacity and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</a:rPr>
              <a:t>capability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with </a:t>
            </a:r>
            <a:r>
              <a:rPr lang="en-US" sz="1900" i="1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DMG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Moriseiki</a:t>
            </a:r>
            <a:r>
              <a:rPr lang="en-US" sz="1900" i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 Mill Turn Center and </a:t>
            </a:r>
            <a:r>
              <a:rPr lang="en-US" sz="1900" i="1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Fanuc 5 </a:t>
            </a:r>
            <a:r>
              <a:rPr lang="en-US" sz="1900" i="1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Axis </a:t>
            </a:r>
            <a:r>
              <a:rPr lang="en-US" sz="1900" i="1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Machines</a:t>
            </a:r>
            <a:endParaRPr lang="en-US" sz="1900" i="1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25ABE71-2FB8-4E7B-8FF0-1601D8E39034}"/>
              </a:ext>
            </a:extLst>
          </p:cNvPr>
          <p:cNvCxnSpPr/>
          <p:nvPr/>
        </p:nvCxnSpPr>
        <p:spPr>
          <a:xfrm>
            <a:off x="4893986" y="3284500"/>
            <a:ext cx="0" cy="2527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Hard Disc Data\AutoSoft_Autocomponent\Autocomponent\Website_2021\Data_Oct_2021\Fanuc-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777" y="2768466"/>
            <a:ext cx="3707704" cy="31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ard Disc Data\AutoSoft_Autocomponent\Autocomponent\Website_2021\Data_Oct_2021\DMG MORI-CLX450T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307" y="2144721"/>
            <a:ext cx="5679179" cy="42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99953876-EA34-4F96-96A4-1D7BCAFDB7F5}"/>
              </a:ext>
            </a:extLst>
          </p:cNvPr>
          <p:cNvSpPr txBox="1">
            <a:spLocks/>
          </p:cNvSpPr>
          <p:nvPr/>
        </p:nvSpPr>
        <p:spPr>
          <a:xfrm>
            <a:off x="1048645" y="6025019"/>
            <a:ext cx="2704583" cy="4392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900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Fanuc 5 </a:t>
            </a:r>
            <a:r>
              <a:rPr lang="en-US" sz="1900" dirty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Axis 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+mj-lt"/>
                <a:ea typeface="Arial Unicode MS" panose="020B0604020202020204" pitchFamily="34" charset="-128"/>
              </a:rPr>
              <a:t>VMC</a:t>
            </a:r>
            <a:endParaRPr lang="en-US" sz="1900" dirty="0">
              <a:solidFill>
                <a:srgbClr val="000000"/>
              </a:solidFill>
              <a:effectLst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99953876-EA34-4F96-96A4-1D7BCAFDB7F5}"/>
              </a:ext>
            </a:extLst>
          </p:cNvPr>
          <p:cNvSpPr txBox="1">
            <a:spLocks/>
          </p:cNvSpPr>
          <p:nvPr/>
        </p:nvSpPr>
        <p:spPr>
          <a:xfrm>
            <a:off x="5599134" y="6025019"/>
            <a:ext cx="6050071" cy="4392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j-lt"/>
              </a:rPr>
              <a:t>DMG MORI Multitasking 5 Axis </a:t>
            </a:r>
            <a:r>
              <a:rPr lang="en-US" sz="2000" dirty="0" smtClean="0">
                <a:latin typeface="+mj-lt"/>
              </a:rPr>
              <a:t>machine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16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13DC0F-091E-457C-9876-39D57773A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780" y="215901"/>
            <a:ext cx="2041413" cy="5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858C410-F49E-42C1-BA80-088CD155E92A}"/>
              </a:ext>
            </a:extLst>
          </p:cNvPr>
          <p:cNvSpPr/>
          <p:nvPr/>
        </p:nvSpPr>
        <p:spPr>
          <a:xfrm rot="10800000">
            <a:off x="0" y="443991"/>
            <a:ext cx="579511" cy="1054344"/>
          </a:xfrm>
          <a:custGeom>
            <a:avLst/>
            <a:gdLst>
              <a:gd name="connsiteX0" fmla="*/ 869950 w 869950"/>
              <a:gd name="connsiteY0" fmla="*/ 0 h 1739900"/>
              <a:gd name="connsiteX1" fmla="*/ 869950 w 869950"/>
              <a:gd name="connsiteY1" fmla="*/ 1739900 h 1739900"/>
              <a:gd name="connsiteX2" fmla="*/ 0 w 869950"/>
              <a:gd name="connsiteY2" fmla="*/ 869950 h 1739900"/>
              <a:gd name="connsiteX3" fmla="*/ 869950 w 869950"/>
              <a:gd name="connsiteY3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950" h="1739900">
                <a:moveTo>
                  <a:pt x="869950" y="0"/>
                </a:moveTo>
                <a:lnTo>
                  <a:pt x="869950" y="1739900"/>
                </a:lnTo>
                <a:cubicBezTo>
                  <a:pt x="389490" y="1739900"/>
                  <a:pt x="0" y="1350410"/>
                  <a:pt x="0" y="869950"/>
                </a:cubicBezTo>
                <a:cubicBezTo>
                  <a:pt x="0" y="389490"/>
                  <a:pt x="389490" y="0"/>
                  <a:pt x="869950" y="0"/>
                </a:cubicBezTo>
                <a:close/>
              </a:path>
            </a:pathLst>
          </a:custGeom>
          <a:solidFill>
            <a:srgbClr val="759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B9042F10-BC1E-495D-85DD-C6BEA7BB5CB9}"/>
              </a:ext>
            </a:extLst>
          </p:cNvPr>
          <p:cNvSpPr txBox="1">
            <a:spLocks/>
          </p:cNvSpPr>
          <p:nvPr/>
        </p:nvSpPr>
        <p:spPr>
          <a:xfrm>
            <a:off x="1319754" y="3130558"/>
            <a:ext cx="4039363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Gear Box Cover for Tractors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683B12-3122-4957-ACEB-23C94929A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735" y="4220697"/>
            <a:ext cx="4298950" cy="17526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424DC0-C564-4775-8689-949D1AA988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960" y="1194219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044723BA-65E7-4C6E-AAD1-83DE34BEC1C8}"/>
              </a:ext>
            </a:extLst>
          </p:cNvPr>
          <p:cNvSpPr txBox="1">
            <a:spLocks/>
          </p:cNvSpPr>
          <p:nvPr/>
        </p:nvSpPr>
        <p:spPr>
          <a:xfrm>
            <a:off x="2721320" y="6171006"/>
            <a:ext cx="5495366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Gear Box Housing for Earth Moving Machines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E8DAC52-089B-43E4-9455-376F7B7B3C63}"/>
              </a:ext>
            </a:extLst>
          </p:cNvPr>
          <p:cNvCxnSpPr>
            <a:cxnSpLocks/>
          </p:cNvCxnSpPr>
          <p:nvPr/>
        </p:nvCxnSpPr>
        <p:spPr>
          <a:xfrm>
            <a:off x="14595" y="3767223"/>
            <a:ext cx="12177405" cy="0"/>
          </a:xfrm>
          <a:prstGeom prst="line">
            <a:avLst/>
          </a:prstGeom>
          <a:ln w="9525">
            <a:solidFill>
              <a:srgbClr val="4C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B9042F10-BC1E-495D-85DD-C6BEA7BB5CB9}"/>
              </a:ext>
            </a:extLst>
          </p:cNvPr>
          <p:cNvSpPr txBox="1">
            <a:spLocks/>
          </p:cNvSpPr>
          <p:nvPr/>
        </p:nvSpPr>
        <p:spPr>
          <a:xfrm>
            <a:off x="6128931" y="3095493"/>
            <a:ext cx="4039363" cy="4749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Gear Box Cover for Tractors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54DC5F-91F5-4226-A35D-9780A390E7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31" y="1189693"/>
            <a:ext cx="4298950" cy="17541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4B41302F-7538-4C9F-A993-C0511B31D0F8}"/>
              </a:ext>
            </a:extLst>
          </p:cNvPr>
          <p:cNvSpPr txBox="1">
            <a:spLocks/>
          </p:cNvSpPr>
          <p:nvPr/>
        </p:nvSpPr>
        <p:spPr>
          <a:xfrm>
            <a:off x="1189960" y="303583"/>
            <a:ext cx="8918544" cy="6702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Arial Unicode MS" panose="020B0604020202020204" pitchFamily="34" charset="-128"/>
              </a:rPr>
              <a:t>SOME OF OUR PRODUCTS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111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495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Arial Unicode MS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</dc:creator>
  <cp:lastModifiedBy>Admin</cp:lastModifiedBy>
  <cp:revision>71</cp:revision>
  <dcterms:created xsi:type="dcterms:W3CDTF">2022-03-05T03:51:53Z</dcterms:created>
  <dcterms:modified xsi:type="dcterms:W3CDTF">2022-03-07T15:16:35Z</dcterms:modified>
</cp:coreProperties>
</file>